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22"/>
  </p:notesMasterIdLst>
  <p:handoutMasterIdLst>
    <p:handoutMasterId r:id="rId23"/>
  </p:handoutMasterIdLst>
  <p:sldIdLst>
    <p:sldId id="278" r:id="rId2"/>
    <p:sldId id="282" r:id="rId3"/>
    <p:sldId id="279" r:id="rId4"/>
    <p:sldId id="284" r:id="rId5"/>
    <p:sldId id="285" r:id="rId6"/>
    <p:sldId id="286" r:id="rId7"/>
    <p:sldId id="287" r:id="rId8"/>
    <p:sldId id="288" r:id="rId9"/>
    <p:sldId id="289" r:id="rId10"/>
    <p:sldId id="290" r:id="rId11"/>
    <p:sldId id="291" r:id="rId12"/>
    <p:sldId id="292" r:id="rId13"/>
    <p:sldId id="293" r:id="rId14"/>
    <p:sldId id="294" r:id="rId15"/>
    <p:sldId id="295" r:id="rId16"/>
    <p:sldId id="296" r:id="rId17"/>
    <p:sldId id="297" r:id="rId18"/>
    <p:sldId id="283" r:id="rId19"/>
    <p:sldId id="298" r:id="rId20"/>
    <p:sldId id="280" r:id="rId21"/>
  </p:sldIdLst>
  <p:sldSz cx="9144000" cy="6858000" type="screen4x3"/>
  <p:notesSz cx="6858000" cy="9144000"/>
  <p:embeddedFontLst>
    <p:embeddedFont>
      <p:font typeface="BBC Reith Sans" panose="020B0603020204020204" pitchFamily="34" charset="0"/>
      <p:regular r:id="rId24"/>
      <p:bold r:id="rId25"/>
      <p:italic r:id="rId26"/>
      <p:boldItalic r:id="rId27"/>
    </p:embeddedFont>
    <p:embeddedFont>
      <p:font typeface="BBC Reith Sans Medium" panose="020B0603020204020204" pitchFamily="34" charset="0"/>
      <p:regular r:id="rId28"/>
      <p:italic r:id="rId29"/>
    </p:embeddedFont>
    <p:embeddedFont>
      <p:font typeface="BBC Reith Sans XBold" panose="020B0603020204020204" pitchFamily="34" charset="0"/>
      <p:bold r:id="rId30"/>
      <p:italic r:id="rId31"/>
      <p:boldItalic r:id="rId32"/>
    </p:embeddedFont>
    <p:embeddedFont>
      <p:font typeface="Calibri" panose="020F0502020204030204" pitchFamily="34" charset="0"/>
      <p:regular r:id="rId33"/>
      <p:bold r:id="rId34"/>
      <p:italic r:id="rId35"/>
      <p:boldItalic r:id="rId36"/>
    </p:embeddedFont>
    <p:embeddedFont>
      <p:font typeface="Twinkl" pitchFamily="2" charset="77"/>
      <p:regular r:id="rId37"/>
      <p:bold r:id="rId3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4" pos="340" userDrawn="1">
          <p15:clr>
            <a:srgbClr val="A4A3A4"/>
          </p15:clr>
        </p15:guide>
        <p15:guide id="5" orient="horz" pos="3974" userDrawn="1">
          <p15:clr>
            <a:srgbClr val="A4A3A4"/>
          </p15:clr>
        </p15:guide>
        <p15:guide id="6" pos="5420" userDrawn="1">
          <p15:clr>
            <a:srgbClr val="A4A3A4"/>
          </p15:clr>
        </p15:guide>
        <p15:guide id="7" orient="horz" pos="346" userDrawn="1">
          <p15:clr>
            <a:srgbClr val="A4A3A4"/>
          </p15:clr>
        </p15:guide>
        <p15:guide id="8" pos="476" userDrawn="1">
          <p15:clr>
            <a:srgbClr val="A4A3A4"/>
          </p15:clr>
        </p15:guide>
        <p15:guide id="9" orient="horz" pos="482" userDrawn="1">
          <p15:clr>
            <a:srgbClr val="A4A3A4"/>
          </p15:clr>
        </p15:guide>
        <p15:guide id="10" orient="horz" pos="3838" userDrawn="1">
          <p15:clr>
            <a:srgbClr val="A4A3A4"/>
          </p15:clr>
        </p15:guide>
        <p15:guide id="11" pos="528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B1464"/>
    <a:srgbClr val="FF577A"/>
    <a:srgbClr val="3A8DFF"/>
    <a:srgbClr val="12A19A"/>
    <a:srgbClr val="31B7BD"/>
    <a:srgbClr val="8757E5"/>
    <a:srgbClr val="FFBF00"/>
    <a:srgbClr val="FFEDAA"/>
    <a:srgbClr val="F9CBCB"/>
    <a:srgbClr val="C0DF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128" d="100"/>
          <a:sy n="128" d="100"/>
        </p:scale>
        <p:origin x="1680" y="176"/>
      </p:cViewPr>
      <p:guideLst>
        <p:guide orient="horz" pos="2160"/>
        <p:guide pos="2880"/>
        <p:guide pos="340"/>
        <p:guide orient="horz" pos="3974"/>
        <p:guide pos="5420"/>
        <p:guide orient="horz" pos="346"/>
        <p:guide pos="476"/>
        <p:guide orient="horz" pos="482"/>
        <p:guide orient="horz" pos="3838"/>
        <p:guide pos="5284"/>
      </p:guideLst>
    </p:cSldViewPr>
  </p:slideViewPr>
  <p:notesTextViewPr>
    <p:cViewPr>
      <p:scale>
        <a:sx n="3" d="2"/>
        <a:sy n="3" d="2"/>
      </p:scale>
      <p:origin x="0" y="0"/>
    </p:cViewPr>
  </p:notesTextViewPr>
  <p:notesViewPr>
    <p:cSldViewPr snapToGrid="0" showGuides="1">
      <p:cViewPr varScale="1">
        <p:scale>
          <a:sx n="58" d="100"/>
          <a:sy n="58" d="100"/>
        </p:scale>
        <p:origin x="1962"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font" Target="fonts/font11.fntdata"/><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font" Target="fonts/font14.fntdata"/><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font" Target="fonts/font5.fntdata"/><Relationship Id="rId36" Type="http://schemas.openxmlformats.org/officeDocument/2006/relationships/font" Target="fonts/font1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font" Target="fonts/font12.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font" Target="fonts/font10.fntdata"/><Relationship Id="rId38" Type="http://schemas.openxmlformats.org/officeDocument/2006/relationships/font" Target="fonts/font15.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B34F151-63AC-41CE-96F5-7702E930870C}" type="datetimeFigureOut">
              <a:rPr lang="en-GB" smtClean="0"/>
              <a:t>09/11/2021</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676B846-B279-40AC-BFF5-DBC4013370C2}" type="slidenum">
              <a:rPr lang="en-GB" smtClean="0"/>
              <a:t>‹#›</a:t>
            </a:fld>
            <a:endParaRPr lang="en-GB"/>
          </a:p>
        </p:txBody>
      </p:sp>
    </p:spTree>
    <p:extLst>
      <p:ext uri="{BB962C8B-B14F-4D97-AF65-F5344CB8AC3E}">
        <p14:creationId xmlns:p14="http://schemas.microsoft.com/office/powerpoint/2010/main" val="26453970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02C5D1-7818-41B5-ABAD-5E4B38A5388F}" type="datetimeFigureOut">
              <a:rPr lang="en-GB" smtClean="0"/>
              <a:t>09/11/2021</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521341-850D-40E1-BB3D-87946DC9B06D}" type="slidenum">
              <a:rPr lang="en-GB" smtClean="0"/>
              <a:t>‹#›</a:t>
            </a:fld>
            <a:endParaRPr lang="en-GB"/>
          </a:p>
        </p:txBody>
      </p:sp>
    </p:spTree>
    <p:extLst>
      <p:ext uri="{BB962C8B-B14F-4D97-AF65-F5344CB8AC3E}">
        <p14:creationId xmlns:p14="http://schemas.microsoft.com/office/powerpoint/2010/main" val="847048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370407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rgbClr val="31B7BD"/>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30249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with Box">
    <p:spTree>
      <p:nvGrpSpPr>
        <p:cNvPr id="1" name=""/>
        <p:cNvGrpSpPr/>
        <p:nvPr/>
      </p:nvGrpSpPr>
      <p:grpSpPr>
        <a:xfrm>
          <a:off x="0" y="0"/>
          <a:ext cx="0" cy="0"/>
          <a:chOff x="0" y="0"/>
          <a:chExt cx="0" cy="0"/>
        </a:xfrm>
      </p:grpSpPr>
      <p:sp>
        <p:nvSpPr>
          <p:cNvPr id="4" name="Rounded Rectangle 3"/>
          <p:cNvSpPr/>
          <p:nvPr userDrawn="1"/>
        </p:nvSpPr>
        <p:spPr bwMode="auto">
          <a:xfrm>
            <a:off x="457198" y="438151"/>
            <a:ext cx="8220075" cy="5957887"/>
          </a:xfrm>
          <a:prstGeom prst="roundRect">
            <a:avLst>
              <a:gd name="adj" fmla="val 2649"/>
            </a:avLst>
          </a:prstGeom>
          <a:solidFill>
            <a:schemeClr val="bg1"/>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072497" y="5734211"/>
            <a:ext cx="576495" cy="580719"/>
          </a:xfrm>
          <a:prstGeom prst="rect">
            <a:avLst/>
          </a:prstGeom>
        </p:spPr>
      </p:pic>
    </p:spTree>
    <p:extLst>
      <p:ext uri="{BB962C8B-B14F-4D97-AF65-F5344CB8AC3E}">
        <p14:creationId xmlns:p14="http://schemas.microsoft.com/office/powerpoint/2010/main" val="34298710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Rounded Rectangle 4"/>
          <p:cNvSpPr/>
          <p:nvPr userDrawn="1"/>
        </p:nvSpPr>
        <p:spPr bwMode="auto">
          <a:xfrm>
            <a:off x="457198" y="438151"/>
            <a:ext cx="8220075" cy="5957887"/>
          </a:xfrm>
          <a:prstGeom prst="roundRect">
            <a:avLst>
              <a:gd name="adj" fmla="val 2649"/>
            </a:avLst>
          </a:prstGeom>
          <a:solidFill>
            <a:schemeClr val="bg1"/>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8" name="Title 5"/>
          <p:cNvSpPr>
            <a:spLocks noGrp="1"/>
          </p:cNvSpPr>
          <p:nvPr>
            <p:ph type="title"/>
          </p:nvPr>
        </p:nvSpPr>
        <p:spPr>
          <a:xfrm>
            <a:off x="457198" y="478895"/>
            <a:ext cx="8220075" cy="994306"/>
          </a:xfrm>
        </p:spPr>
        <p:txBody>
          <a:bodyPr>
            <a:noAutofit/>
          </a:bodyPr>
          <a:lstStyle>
            <a:lvl1pPr>
              <a:defRPr>
                <a:latin typeface="BBC Reith Sans XBold" panose="020B0803020204020204" pitchFamily="34" charset="-18"/>
                <a:ea typeface="BBC Reith Sans XBold" panose="020B0803020204020204" pitchFamily="34" charset="-18"/>
                <a:cs typeface="BBC Reith Sans XBold" panose="020B0803020204020204" pitchFamily="34" charset="-18"/>
              </a:defRPr>
            </a:lvl1pPr>
          </a:lstStyle>
          <a:p>
            <a:r>
              <a:rPr lang="en-US" dirty="0"/>
              <a:t>Click to edit Master title style</a:t>
            </a:r>
            <a:endParaRPr lang="en-GB" dirty="0"/>
          </a:p>
        </p:txBody>
      </p:sp>
    </p:spTree>
    <p:extLst>
      <p:ext uri="{BB962C8B-B14F-4D97-AF65-F5344CB8AC3E}">
        <p14:creationId xmlns:p14="http://schemas.microsoft.com/office/powerpoint/2010/main" val="2610794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ims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75232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d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19737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89745" y="695325"/>
            <a:ext cx="8164510" cy="1150938"/>
          </a:xfrm>
          <a:prstGeom prst="roundRect">
            <a:avLst>
              <a:gd name="adj" fmla="val 9641"/>
            </a:avLst>
          </a:prstGeom>
          <a:noFill/>
          <a:ln w="25400">
            <a:noFill/>
          </a:ln>
        </p:spPr>
        <p:txBody>
          <a:bodyPr vert="horz" lIns="252000" tIns="252000" rIns="252000" bIns="252000" rtlCol="0" anchor="ctr" anchorCtr="1">
            <a:normAutofit/>
          </a:bodyPr>
          <a:lstStyle/>
          <a:p>
            <a:r>
              <a:rPr lang="en-US"/>
              <a:t>Click to edit Master title style</a:t>
            </a:r>
            <a:endParaRPr lang="en-US" dirty="0"/>
          </a:p>
        </p:txBody>
      </p:sp>
      <p:sp>
        <p:nvSpPr>
          <p:cNvPr id="3" name="Text Placeholder 2"/>
          <p:cNvSpPr>
            <a:spLocks noGrp="1"/>
          </p:cNvSpPr>
          <p:nvPr>
            <p:ph type="body" idx="1"/>
          </p:nvPr>
        </p:nvSpPr>
        <p:spPr>
          <a:xfrm>
            <a:off x="489745" y="1957386"/>
            <a:ext cx="8164510" cy="4387851"/>
          </a:xfrm>
          <a:prstGeom prst="roundRect">
            <a:avLst>
              <a:gd name="adj" fmla="val 2585"/>
            </a:avLst>
          </a:prstGeom>
          <a:noFill/>
          <a:ln w="25400">
            <a:noFill/>
          </a:ln>
        </p:spPr>
        <p:txBody>
          <a:bodyPr vert="horz" lIns="252000" tIns="252000" rIns="252000" bIns="25200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389201"/>
      </p:ext>
    </p:extLst>
  </p:cSld>
  <p:clrMap bg1="lt1" tx1="dk1" bg2="lt2" tx2="dk2" accent1="accent1" accent2="accent2" accent3="accent3" accent4="accent4" accent5="accent5" accent6="accent6" hlink="hlink" folHlink="folHlink"/>
  <p:sldLayoutIdLst>
    <p:sldLayoutId id="2147483661" r:id="rId1"/>
    <p:sldLayoutId id="2147483668" r:id="rId2"/>
    <p:sldLayoutId id="2147483667" r:id="rId3"/>
    <p:sldLayoutId id="2147483662" r:id="rId4"/>
    <p:sldLayoutId id="2147483663" r:id="rId5"/>
    <p:sldLayoutId id="2147483666" r:id="rId6"/>
  </p:sldLayoutIdLst>
  <p:txStyles>
    <p:titleStyle>
      <a:lvl1pPr algn="l" defTabSz="914400" rtl="0" eaLnBrk="1" latinLnBrk="0" hangingPunct="1">
        <a:lnSpc>
          <a:spcPct val="90000"/>
        </a:lnSpc>
        <a:spcBef>
          <a:spcPct val="0"/>
        </a:spcBef>
        <a:buNone/>
        <a:defRPr sz="4000" b="1" kern="1200">
          <a:solidFill>
            <a:srgbClr val="1C1C1C"/>
          </a:solidFill>
          <a:latin typeface="Twinkl" pitchFamily="50"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Twinkl"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Twinkl"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88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image" Target="../media/image43.png"/><Relationship Id="rId1" Type="http://schemas.openxmlformats.org/officeDocument/2006/relationships/slideLayout" Target="../slideLayouts/slideLayout4.xml"/><Relationship Id="rId6" Type="http://schemas.openxmlformats.org/officeDocument/2006/relationships/image" Target="../media/image47.png"/><Relationship Id="rId5" Type="http://schemas.openxmlformats.org/officeDocument/2006/relationships/image" Target="../media/image46.png"/><Relationship Id="rId10" Type="http://schemas.openxmlformats.org/officeDocument/2006/relationships/image" Target="../media/image51.png"/><Relationship Id="rId4" Type="http://schemas.openxmlformats.org/officeDocument/2006/relationships/image" Target="../media/image45.png"/><Relationship Id="rId9" Type="http://schemas.openxmlformats.org/officeDocument/2006/relationships/image" Target="../media/image50.png"/></Relationships>
</file>

<file path=ppt/slides/_rels/slide13.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4.xml"/><Relationship Id="rId4" Type="http://schemas.openxmlformats.org/officeDocument/2006/relationships/image" Target="../media/image57.png"/></Relationships>
</file>

<file path=ppt/slides/_rels/slide1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hyperlink" Target="https://www.bbc.com/ownit" TargetMode="External"/><Relationship Id="rId2" Type="http://schemas.openxmlformats.org/officeDocument/2006/relationships/hyperlink" Target="https://natterhub.com/" TargetMode="External"/><Relationship Id="rId1" Type="http://schemas.openxmlformats.org/officeDocument/2006/relationships/slideLayout" Target="../slideLayouts/slideLayout4.xml"/><Relationship Id="rId5" Type="http://schemas.openxmlformats.org/officeDocument/2006/relationships/image" Target="../media/image61.png"/><Relationship Id="rId4" Type="http://schemas.openxmlformats.org/officeDocument/2006/relationships/image" Target="../media/image6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4.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4.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Layout" Target="../slideLayouts/slideLayout4.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image" Target="../media/image28.png"/><Relationship Id="rId1" Type="http://schemas.openxmlformats.org/officeDocument/2006/relationships/slideLayout" Target="../slideLayouts/slideLayout4.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4.xml"/><Relationship Id="rId4" Type="http://schemas.openxmlformats.org/officeDocument/2006/relationships/image" Target="../media/image36.png"/></Relationships>
</file>

<file path=ppt/slides/_rels/slide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4.xml"/><Relationship Id="rId5" Type="http://schemas.openxmlformats.org/officeDocument/2006/relationships/image" Target="../media/image40.png"/><Relationship Id="rId4" Type="http://schemas.openxmlformats.org/officeDocument/2006/relationships/image" Target="../media/image3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9855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Rounded Rectangle 71"/>
          <p:cNvSpPr/>
          <p:nvPr/>
        </p:nvSpPr>
        <p:spPr>
          <a:xfrm>
            <a:off x="755650" y="2193702"/>
            <a:ext cx="7632699" cy="824378"/>
          </a:xfrm>
          <a:prstGeom prst="roundRect">
            <a:avLst>
              <a:gd name="adj" fmla="val 12273"/>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spAutoFit/>
          </a:bodyPr>
          <a:lstStyle/>
          <a:p>
            <a:r>
              <a:rPr lang="en-GB" dirty="0">
                <a:solidFill>
                  <a:srgbClr val="1B1464"/>
                </a:solidFill>
                <a:latin typeface="BBC Reith Sans Medium" panose="020B0703020204020204" pitchFamily="34" charset="-18"/>
                <a:ea typeface="BBC Reith Sans Medium" panose="020B0703020204020204" pitchFamily="34" charset="-18"/>
                <a:cs typeface="BBC Reith Sans Medium" panose="020B0703020204020204" pitchFamily="34" charset="-18"/>
              </a:rPr>
              <a:t>All of the examples on the sorting cards are ways in which bullying can affect people!</a:t>
            </a:r>
          </a:p>
        </p:txBody>
      </p:sp>
      <p:grpSp>
        <p:nvGrpSpPr>
          <p:cNvPr id="74" name="Group 73"/>
          <p:cNvGrpSpPr/>
          <p:nvPr/>
        </p:nvGrpSpPr>
        <p:grpSpPr>
          <a:xfrm>
            <a:off x="620233" y="2035134"/>
            <a:ext cx="321623" cy="321623"/>
            <a:chOff x="6300782" y="2205415"/>
            <a:chExt cx="321623" cy="321623"/>
          </a:xfrm>
        </p:grpSpPr>
        <p:sp>
          <p:nvSpPr>
            <p:cNvPr id="75" name="Oval 74"/>
            <p:cNvSpPr/>
            <p:nvPr/>
          </p:nvSpPr>
          <p:spPr>
            <a:xfrm>
              <a:off x="6300782" y="2205415"/>
              <a:ext cx="321623" cy="321623"/>
            </a:xfrm>
            <a:prstGeom prst="ellipse">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0" tIns="108000" rIns="108000" bIns="108000" rtlCol="0" anchor="ctr">
              <a:spAutoFit/>
            </a:bodyPr>
            <a:lstStyle/>
            <a:p>
              <a:endParaRPr lang="en-GB">
                <a:solidFill>
                  <a:srgbClr val="FF577A"/>
                </a:solidFill>
                <a:latin typeface="BBC Reith Sans Medium" panose="020B0703020204020204" pitchFamily="34" charset="-18"/>
                <a:ea typeface="BBC Reith Sans Medium" panose="020B0703020204020204" pitchFamily="34" charset="-18"/>
                <a:cs typeface="BBC Reith Sans Medium" panose="020B0703020204020204" pitchFamily="34" charset="-18"/>
              </a:endParaRPr>
            </a:p>
          </p:txBody>
        </p:sp>
        <p:sp>
          <p:nvSpPr>
            <p:cNvPr id="76" name="TextBox 75"/>
            <p:cNvSpPr txBox="1"/>
            <p:nvPr/>
          </p:nvSpPr>
          <p:spPr>
            <a:xfrm>
              <a:off x="6337694" y="2243116"/>
              <a:ext cx="247799" cy="246221"/>
            </a:xfrm>
            <a:prstGeom prst="rect">
              <a:avLst/>
            </a:prstGeom>
            <a:noFill/>
            <a:ln>
              <a:noFill/>
            </a:ln>
          </p:spPr>
          <p:txBody>
            <a:bodyPr wrap="square" lIns="0" tIns="0" rIns="0" bIns="0" rtlCol="0">
              <a:spAutoFit/>
            </a:bodyPr>
            <a:lstStyle/>
            <a:p>
              <a:pPr algn="ctr"/>
              <a:r>
                <a:rPr lang="en-GB" sz="1600" dirty="0">
                  <a:solidFill>
                    <a:srgbClr val="1B1464"/>
                  </a:solidFill>
                  <a:latin typeface="+mj-lt"/>
                  <a:ea typeface="BBC Reith Sans Medium" panose="020B0703020204020204" pitchFamily="34" charset="-18"/>
                  <a:cs typeface="BBC Reith Sans Medium" panose="020B0703020204020204" pitchFamily="34" charset="-18"/>
                </a:rPr>
                <a:t>!</a:t>
              </a:r>
            </a:p>
          </p:txBody>
        </p:sp>
      </p:grpSp>
      <p:grpSp>
        <p:nvGrpSpPr>
          <p:cNvPr id="31" name="Group 30"/>
          <p:cNvGrpSpPr/>
          <p:nvPr/>
        </p:nvGrpSpPr>
        <p:grpSpPr>
          <a:xfrm>
            <a:off x="-556799" y="-609551"/>
            <a:ext cx="6900633" cy="2504286"/>
            <a:chOff x="-245190" y="-810654"/>
            <a:chExt cx="6207888" cy="2252884"/>
          </a:xfrm>
        </p:grpSpPr>
        <p:sp>
          <p:nvSpPr>
            <p:cNvPr id="30" name="Oval 29"/>
            <p:cNvSpPr/>
            <p:nvPr/>
          </p:nvSpPr>
          <p:spPr>
            <a:xfrm>
              <a:off x="59610" y="-810654"/>
              <a:ext cx="5903088" cy="2252884"/>
            </a:xfrm>
            <a:prstGeom prst="ellipse">
              <a:avLst/>
            </a:prstGeom>
            <a:solidFill>
              <a:srgbClr val="FFB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Oval 28"/>
            <p:cNvSpPr/>
            <p:nvPr/>
          </p:nvSpPr>
          <p:spPr>
            <a:xfrm>
              <a:off x="-92790" y="-810654"/>
              <a:ext cx="5903088" cy="2252884"/>
            </a:xfrm>
            <a:prstGeom prst="ellipse">
              <a:avLst/>
            </a:prstGeom>
            <a:solidFill>
              <a:srgbClr val="FF57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Oval 27"/>
            <p:cNvSpPr/>
            <p:nvPr/>
          </p:nvSpPr>
          <p:spPr>
            <a:xfrm>
              <a:off x="-245190" y="-810654"/>
              <a:ext cx="5903088" cy="2252884"/>
            </a:xfrm>
            <a:prstGeom prst="ellipse">
              <a:avLst/>
            </a:prstGeom>
            <a:solidFill>
              <a:srgbClr val="1B14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6" name="TextBox 25"/>
          <p:cNvSpPr txBox="1"/>
          <p:nvPr/>
        </p:nvSpPr>
        <p:spPr>
          <a:xfrm>
            <a:off x="635089" y="227044"/>
            <a:ext cx="4466055" cy="1323439"/>
          </a:xfrm>
          <a:prstGeom prst="rect">
            <a:avLst/>
          </a:prstGeom>
          <a:noFill/>
        </p:spPr>
        <p:txBody>
          <a:bodyPr wrap="square" rtlCol="0">
            <a:spAutoFit/>
          </a:bodyPr>
          <a:lstStyle/>
          <a:p>
            <a:r>
              <a:rPr lang="en-GB" sz="4000" dirty="0">
                <a:ln w="19050">
                  <a:noFill/>
                </a:ln>
                <a:solidFill>
                  <a:schemeClr val="bg1"/>
                </a:solidFill>
                <a:latin typeface="BBC Reith Sans Medium" panose="020B0703020204020204" pitchFamily="34" charset="-18"/>
                <a:ea typeface="BBC Reith Sans Medium" panose="020B0703020204020204" pitchFamily="34" charset="-18"/>
                <a:cs typeface="BBC Reith Sans Medium" panose="020B0703020204020204" pitchFamily="34" charset="-18"/>
              </a:rPr>
              <a:t>How Can Bullying Affect People?</a:t>
            </a:r>
          </a:p>
        </p:txBody>
      </p:sp>
      <p:sp>
        <p:nvSpPr>
          <p:cNvPr id="57" name="Rounded Rectangle 56"/>
          <p:cNvSpPr/>
          <p:nvPr/>
        </p:nvSpPr>
        <p:spPr>
          <a:xfrm>
            <a:off x="2387361" y="3311251"/>
            <a:ext cx="4369279" cy="566573"/>
          </a:xfrm>
          <a:prstGeom prst="roundRect">
            <a:avLst>
              <a:gd name="adj" fmla="val 13153"/>
            </a:avLst>
          </a:prstGeom>
          <a:solidFill>
            <a:srgbClr val="1B1464"/>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pPr algn="ctr"/>
            <a:r>
              <a:rPr lang="en-GB" sz="2000" dirty="0">
                <a:solidFill>
                  <a:schemeClr val="bg1"/>
                </a:solidFill>
                <a:latin typeface="+mj-lt"/>
                <a:ea typeface="BBC Reith Sans" panose="020B0603020204020204" pitchFamily="34" charset="-18"/>
                <a:cs typeface="BBC Reith Sans" panose="020B0603020204020204" pitchFamily="34" charset="-18"/>
              </a:rPr>
              <a:t>How does that make you feel?</a:t>
            </a:r>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416050" y="4182645"/>
            <a:ext cx="6311900" cy="2810481"/>
          </a:xfrm>
          <a:prstGeom prst="rect">
            <a:avLst/>
          </a:prstGeom>
        </p:spPr>
      </p:pic>
      <p:grpSp>
        <p:nvGrpSpPr>
          <p:cNvPr id="13" name="Group 12"/>
          <p:cNvGrpSpPr/>
          <p:nvPr/>
        </p:nvGrpSpPr>
        <p:grpSpPr>
          <a:xfrm>
            <a:off x="2245599" y="3157598"/>
            <a:ext cx="321623" cy="321623"/>
            <a:chOff x="6300782" y="2205415"/>
            <a:chExt cx="321623" cy="321623"/>
          </a:xfrm>
        </p:grpSpPr>
        <p:sp>
          <p:nvSpPr>
            <p:cNvPr id="14" name="Oval 13"/>
            <p:cNvSpPr/>
            <p:nvPr/>
          </p:nvSpPr>
          <p:spPr>
            <a:xfrm>
              <a:off x="6300782" y="2205415"/>
              <a:ext cx="321623" cy="321623"/>
            </a:xfrm>
            <a:prstGeom prst="ellipse">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0" tIns="108000" rIns="108000" bIns="108000" rtlCol="0" anchor="ctr">
              <a:spAutoFit/>
            </a:bodyPr>
            <a:lstStyle/>
            <a:p>
              <a:endParaRPr lang="en-GB">
                <a:solidFill>
                  <a:srgbClr val="FF577A"/>
                </a:solidFill>
                <a:latin typeface="BBC Reith Sans Medium" panose="020B0703020204020204" pitchFamily="34" charset="-18"/>
                <a:ea typeface="BBC Reith Sans Medium" panose="020B0703020204020204" pitchFamily="34" charset="-18"/>
                <a:cs typeface="BBC Reith Sans Medium" panose="020B0703020204020204" pitchFamily="34" charset="-18"/>
              </a:endParaRPr>
            </a:p>
          </p:txBody>
        </p:sp>
        <p:sp>
          <p:nvSpPr>
            <p:cNvPr id="15" name="TextBox 14"/>
            <p:cNvSpPr txBox="1"/>
            <p:nvPr/>
          </p:nvSpPr>
          <p:spPr>
            <a:xfrm>
              <a:off x="6337694" y="2243116"/>
              <a:ext cx="247799" cy="246221"/>
            </a:xfrm>
            <a:prstGeom prst="rect">
              <a:avLst/>
            </a:prstGeom>
            <a:noFill/>
            <a:ln>
              <a:noFill/>
            </a:ln>
          </p:spPr>
          <p:txBody>
            <a:bodyPr wrap="square" lIns="0" tIns="0" rIns="0" bIns="0" rtlCol="0">
              <a:spAutoFit/>
            </a:bodyPr>
            <a:lstStyle/>
            <a:p>
              <a:pPr algn="ctr"/>
              <a:r>
                <a:rPr lang="en-GB" sz="1600" dirty="0">
                  <a:solidFill>
                    <a:srgbClr val="1B1464"/>
                  </a:solidFill>
                  <a:latin typeface="+mj-lt"/>
                  <a:ea typeface="BBC Reith Sans Medium" panose="020B0703020204020204" pitchFamily="34" charset="-18"/>
                  <a:cs typeface="BBC Reith Sans Medium" panose="020B0703020204020204" pitchFamily="34" charset="-18"/>
                </a:rPr>
                <a:t>?</a:t>
              </a:r>
            </a:p>
          </p:txBody>
        </p:sp>
      </p:grpSp>
    </p:spTree>
    <p:extLst>
      <p:ext uri="{BB962C8B-B14F-4D97-AF65-F5344CB8AC3E}">
        <p14:creationId xmlns:p14="http://schemas.microsoft.com/office/powerpoint/2010/main" val="2057399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wipe(left)">
                                      <p:cBhvr>
                                        <p:cTn id="7" dur="750"/>
                                        <p:tgtEl>
                                          <p:spTgt spid="72"/>
                                        </p:tgtEl>
                                      </p:cBhvr>
                                    </p:animEffect>
                                  </p:childTnLst>
                                </p:cTn>
                              </p:par>
                              <p:par>
                                <p:cTn id="8" presetID="53" presetClass="entr" presetSubtype="16" fill="hold" nodeType="withEffect">
                                  <p:stCondLst>
                                    <p:cond delay="0"/>
                                  </p:stCondLst>
                                  <p:childTnLst>
                                    <p:set>
                                      <p:cBhvr>
                                        <p:cTn id="9" dur="1" fill="hold">
                                          <p:stCondLst>
                                            <p:cond delay="0"/>
                                          </p:stCondLst>
                                        </p:cTn>
                                        <p:tgtEl>
                                          <p:spTgt spid="74"/>
                                        </p:tgtEl>
                                        <p:attrNameLst>
                                          <p:attrName>style.visibility</p:attrName>
                                        </p:attrNameLst>
                                      </p:cBhvr>
                                      <p:to>
                                        <p:strVal val="visible"/>
                                      </p:to>
                                    </p:set>
                                    <p:anim calcmode="lin" valueType="num">
                                      <p:cBhvr>
                                        <p:cTn id="10" dur="750" fill="hold"/>
                                        <p:tgtEl>
                                          <p:spTgt spid="74"/>
                                        </p:tgtEl>
                                        <p:attrNameLst>
                                          <p:attrName>ppt_w</p:attrName>
                                        </p:attrNameLst>
                                      </p:cBhvr>
                                      <p:tavLst>
                                        <p:tav tm="0">
                                          <p:val>
                                            <p:fltVal val="0"/>
                                          </p:val>
                                        </p:tav>
                                        <p:tav tm="100000">
                                          <p:val>
                                            <p:strVal val="#ppt_w"/>
                                          </p:val>
                                        </p:tav>
                                      </p:tavLst>
                                    </p:anim>
                                    <p:anim calcmode="lin" valueType="num">
                                      <p:cBhvr>
                                        <p:cTn id="11" dur="750" fill="hold"/>
                                        <p:tgtEl>
                                          <p:spTgt spid="74"/>
                                        </p:tgtEl>
                                        <p:attrNameLst>
                                          <p:attrName>ppt_h</p:attrName>
                                        </p:attrNameLst>
                                      </p:cBhvr>
                                      <p:tavLst>
                                        <p:tav tm="0">
                                          <p:val>
                                            <p:fltVal val="0"/>
                                          </p:val>
                                        </p:tav>
                                        <p:tav tm="100000">
                                          <p:val>
                                            <p:strVal val="#ppt_h"/>
                                          </p:val>
                                        </p:tav>
                                      </p:tavLst>
                                    </p:anim>
                                    <p:animEffect transition="in" filter="fade">
                                      <p:cBhvr>
                                        <p:cTn id="12" dur="750"/>
                                        <p:tgtEl>
                                          <p:spTgt spid="7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wipe(left)">
                                      <p:cBhvr>
                                        <p:cTn id="17" dur="750"/>
                                        <p:tgtEl>
                                          <p:spTgt spid="57"/>
                                        </p:tgtEl>
                                      </p:cBhvr>
                                    </p:animEffect>
                                  </p:childTnLst>
                                </p:cTn>
                              </p:par>
                              <p:par>
                                <p:cTn id="18" presetID="53" presetClass="entr" presetSubtype="16"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750" fill="hold"/>
                                        <p:tgtEl>
                                          <p:spTgt spid="13"/>
                                        </p:tgtEl>
                                        <p:attrNameLst>
                                          <p:attrName>ppt_w</p:attrName>
                                        </p:attrNameLst>
                                      </p:cBhvr>
                                      <p:tavLst>
                                        <p:tav tm="0">
                                          <p:val>
                                            <p:fltVal val="0"/>
                                          </p:val>
                                        </p:tav>
                                        <p:tav tm="100000">
                                          <p:val>
                                            <p:strVal val="#ppt_w"/>
                                          </p:val>
                                        </p:tav>
                                      </p:tavLst>
                                    </p:anim>
                                    <p:anim calcmode="lin" valueType="num">
                                      <p:cBhvr>
                                        <p:cTn id="21" dur="750" fill="hold"/>
                                        <p:tgtEl>
                                          <p:spTgt spid="13"/>
                                        </p:tgtEl>
                                        <p:attrNameLst>
                                          <p:attrName>ppt_h</p:attrName>
                                        </p:attrNameLst>
                                      </p:cBhvr>
                                      <p:tavLst>
                                        <p:tav tm="0">
                                          <p:val>
                                            <p:fltVal val="0"/>
                                          </p:val>
                                        </p:tav>
                                        <p:tav tm="100000">
                                          <p:val>
                                            <p:strVal val="#ppt_h"/>
                                          </p:val>
                                        </p:tav>
                                      </p:tavLst>
                                    </p:anim>
                                    <p:animEffect transition="in" filter="fade">
                                      <p:cBhvr>
                                        <p:cTn id="22" dur="750"/>
                                        <p:tgtEl>
                                          <p:spTgt spid="13"/>
                                        </p:tgtEl>
                                      </p:cBhvr>
                                    </p:animEffect>
                                  </p:childTnLst>
                                </p:cTn>
                              </p:par>
                            </p:childTnLst>
                          </p:cTn>
                        </p:par>
                        <p:par>
                          <p:cTn id="23" fill="hold">
                            <p:stCondLst>
                              <p:cond delay="750"/>
                            </p:stCondLst>
                            <p:childTnLst>
                              <p:par>
                                <p:cTn id="24" presetID="42" presetClass="entr" presetSubtype="0"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1000"/>
                                        <p:tgtEl>
                                          <p:spTgt spid="2"/>
                                        </p:tgtEl>
                                      </p:cBhvr>
                                    </p:animEffect>
                                    <p:anim calcmode="lin" valueType="num">
                                      <p:cBhvr>
                                        <p:cTn id="27" dur="1000" fill="hold"/>
                                        <p:tgtEl>
                                          <p:spTgt spid="2"/>
                                        </p:tgtEl>
                                        <p:attrNameLst>
                                          <p:attrName>ppt_x</p:attrName>
                                        </p:attrNameLst>
                                      </p:cBhvr>
                                      <p:tavLst>
                                        <p:tav tm="0">
                                          <p:val>
                                            <p:strVal val="#ppt_x"/>
                                          </p:val>
                                        </p:tav>
                                        <p:tav tm="100000">
                                          <p:val>
                                            <p:strVal val="#ppt_x"/>
                                          </p:val>
                                        </p:tav>
                                      </p:tavLst>
                                    </p:anim>
                                    <p:anim calcmode="lin" valueType="num">
                                      <p:cBhvr>
                                        <p:cTn id="2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5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713491" y="2579951"/>
            <a:ext cx="7717018" cy="3253690"/>
            <a:chOff x="713491" y="2579951"/>
            <a:chExt cx="7717018" cy="3253690"/>
          </a:xfrm>
        </p:grpSpPr>
        <p:sp>
          <p:nvSpPr>
            <p:cNvPr id="54" name="Rounded Rectangle 53"/>
            <p:cNvSpPr/>
            <p:nvPr/>
          </p:nvSpPr>
          <p:spPr>
            <a:xfrm>
              <a:off x="713491" y="2579951"/>
              <a:ext cx="7717018" cy="3253690"/>
            </a:xfrm>
            <a:prstGeom prst="roundRect">
              <a:avLst>
                <a:gd name="adj" fmla="val 2359"/>
              </a:avLst>
            </a:prstGeom>
            <a:solidFill>
              <a:schemeClr val="bg1"/>
            </a:solidFill>
            <a:ln w="28575">
              <a:solidFill>
                <a:srgbClr val="FF577A"/>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ctr"/>
              <a:r>
                <a:rPr lang="en-GB" dirty="0">
                  <a:solidFill>
                    <a:srgbClr val="FF577A"/>
                  </a:solidFill>
                  <a:latin typeface="BBC Reith Sans Medium" panose="020B0703020204020204" pitchFamily="34" charset="-18"/>
                  <a:ea typeface="BBC Reith Sans Medium" panose="020B0703020204020204" pitchFamily="34" charset="-18"/>
                  <a:cs typeface="BBC Reith Sans Medium" panose="020B0703020204020204" pitchFamily="34" charset="-18"/>
                </a:rPr>
                <a:t>It is important that we all work together to help stop bullying.</a:t>
              </a:r>
            </a:p>
          </p:txBody>
        </p:sp>
        <p:pic>
          <p:nvPicPr>
            <p:cNvPr id="10" name="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88417" y="3141133"/>
              <a:ext cx="6767166" cy="2584750"/>
            </a:xfrm>
            <a:prstGeom prst="rect">
              <a:avLst/>
            </a:prstGeom>
          </p:spPr>
        </p:pic>
      </p:grpSp>
      <p:grpSp>
        <p:nvGrpSpPr>
          <p:cNvPr id="31" name="Group 30"/>
          <p:cNvGrpSpPr/>
          <p:nvPr/>
        </p:nvGrpSpPr>
        <p:grpSpPr>
          <a:xfrm>
            <a:off x="-556799" y="-1201063"/>
            <a:ext cx="6900633" cy="2504286"/>
            <a:chOff x="-245190" y="-810654"/>
            <a:chExt cx="6207888" cy="2252884"/>
          </a:xfrm>
        </p:grpSpPr>
        <p:sp>
          <p:nvSpPr>
            <p:cNvPr id="30" name="Oval 29"/>
            <p:cNvSpPr/>
            <p:nvPr/>
          </p:nvSpPr>
          <p:spPr>
            <a:xfrm>
              <a:off x="59610" y="-810654"/>
              <a:ext cx="5903088" cy="2252884"/>
            </a:xfrm>
            <a:prstGeom prst="ellipse">
              <a:avLst/>
            </a:prstGeom>
            <a:solidFill>
              <a:srgbClr val="FFB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Oval 28"/>
            <p:cNvSpPr/>
            <p:nvPr/>
          </p:nvSpPr>
          <p:spPr>
            <a:xfrm>
              <a:off x="-92790" y="-810654"/>
              <a:ext cx="5903088" cy="2252884"/>
            </a:xfrm>
            <a:prstGeom prst="ellipse">
              <a:avLst/>
            </a:prstGeom>
            <a:solidFill>
              <a:srgbClr val="FF57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Oval 27"/>
            <p:cNvSpPr/>
            <p:nvPr/>
          </p:nvSpPr>
          <p:spPr>
            <a:xfrm>
              <a:off x="-245190" y="-810654"/>
              <a:ext cx="5903088" cy="2252884"/>
            </a:xfrm>
            <a:prstGeom prst="ellipse">
              <a:avLst/>
            </a:prstGeom>
            <a:solidFill>
              <a:srgbClr val="1B14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1" name="Rounded Rectangle 20"/>
          <p:cNvSpPr/>
          <p:nvPr/>
        </p:nvSpPr>
        <p:spPr>
          <a:xfrm>
            <a:off x="713491" y="1513389"/>
            <a:ext cx="7717018" cy="794509"/>
          </a:xfrm>
          <a:prstGeom prst="roundRect">
            <a:avLst>
              <a:gd name="adj" fmla="val 9035"/>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r>
              <a:rPr lang="en-GB" dirty="0">
                <a:solidFill>
                  <a:srgbClr val="1B1464"/>
                </a:solidFill>
                <a:latin typeface="BBC Reith Sans Medium" panose="020B0703020204020204" pitchFamily="34" charset="-18"/>
                <a:ea typeface="BBC Reith Sans Medium" panose="020B0703020204020204" pitchFamily="34" charset="-18"/>
                <a:cs typeface="BBC Reith Sans Medium" panose="020B0703020204020204" pitchFamily="34" charset="-18"/>
              </a:rPr>
              <a:t>Although bullying happens, it is unacceptable behaviour and no person should have it happen to them or see it happen to anyone else.</a:t>
            </a:r>
          </a:p>
        </p:txBody>
      </p:sp>
      <p:grpSp>
        <p:nvGrpSpPr>
          <p:cNvPr id="55" name="Group 54"/>
          <p:cNvGrpSpPr/>
          <p:nvPr/>
        </p:nvGrpSpPr>
        <p:grpSpPr>
          <a:xfrm>
            <a:off x="7858796" y="1352577"/>
            <a:ext cx="321623" cy="321623"/>
            <a:chOff x="6300782" y="2205415"/>
            <a:chExt cx="321623" cy="321623"/>
          </a:xfrm>
        </p:grpSpPr>
        <p:sp>
          <p:nvSpPr>
            <p:cNvPr id="56" name="Oval 55"/>
            <p:cNvSpPr/>
            <p:nvPr/>
          </p:nvSpPr>
          <p:spPr>
            <a:xfrm>
              <a:off x="6300782" y="2205415"/>
              <a:ext cx="321623" cy="321623"/>
            </a:xfrm>
            <a:prstGeom prst="ellipse">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0" tIns="108000" rIns="108000" bIns="108000" rtlCol="0" anchor="ctr">
              <a:spAutoFit/>
            </a:bodyPr>
            <a:lstStyle/>
            <a:p>
              <a:endParaRPr lang="en-GB">
                <a:solidFill>
                  <a:srgbClr val="FF577A"/>
                </a:solidFill>
                <a:latin typeface="BBC Reith Sans Medium" panose="020B0703020204020204" pitchFamily="34" charset="-18"/>
                <a:ea typeface="BBC Reith Sans Medium" panose="020B0703020204020204" pitchFamily="34" charset="-18"/>
                <a:cs typeface="BBC Reith Sans Medium" panose="020B0703020204020204" pitchFamily="34" charset="-18"/>
              </a:endParaRPr>
            </a:p>
          </p:txBody>
        </p:sp>
        <p:sp>
          <p:nvSpPr>
            <p:cNvPr id="57" name="TextBox 56"/>
            <p:cNvSpPr txBox="1"/>
            <p:nvPr/>
          </p:nvSpPr>
          <p:spPr>
            <a:xfrm>
              <a:off x="6337694" y="2243116"/>
              <a:ext cx="247799" cy="246221"/>
            </a:xfrm>
            <a:prstGeom prst="rect">
              <a:avLst/>
            </a:prstGeom>
            <a:noFill/>
            <a:ln>
              <a:noFill/>
            </a:ln>
          </p:spPr>
          <p:txBody>
            <a:bodyPr wrap="square" lIns="0" tIns="0" rIns="0" bIns="0" rtlCol="0">
              <a:spAutoFit/>
            </a:bodyPr>
            <a:lstStyle/>
            <a:p>
              <a:pPr algn="ctr"/>
              <a:r>
                <a:rPr lang="en-GB" sz="1600" dirty="0">
                  <a:solidFill>
                    <a:srgbClr val="1B1464"/>
                  </a:solidFill>
                  <a:latin typeface="+mj-lt"/>
                  <a:ea typeface="BBC Reith Sans Medium" panose="020B0703020204020204" pitchFamily="34" charset="-18"/>
                  <a:cs typeface="BBC Reith Sans Medium" panose="020B0703020204020204" pitchFamily="34" charset="-18"/>
                </a:rPr>
                <a:t>!</a:t>
              </a:r>
            </a:p>
          </p:txBody>
        </p:sp>
      </p:grpSp>
      <p:grpSp>
        <p:nvGrpSpPr>
          <p:cNvPr id="2" name="Group 1"/>
          <p:cNvGrpSpPr/>
          <p:nvPr/>
        </p:nvGrpSpPr>
        <p:grpSpPr>
          <a:xfrm>
            <a:off x="1517108" y="5538366"/>
            <a:ext cx="6109784" cy="542991"/>
            <a:chOff x="1124394" y="3894047"/>
            <a:chExt cx="6109784" cy="542991"/>
          </a:xfrm>
        </p:grpSpPr>
        <p:sp>
          <p:nvSpPr>
            <p:cNvPr id="61" name="Rounded Rectangle 60"/>
            <p:cNvSpPr/>
            <p:nvPr/>
          </p:nvSpPr>
          <p:spPr>
            <a:xfrm>
              <a:off x="1124394" y="3894047"/>
              <a:ext cx="6109784" cy="542991"/>
            </a:xfrm>
            <a:prstGeom prst="roundRect">
              <a:avLst>
                <a:gd name="adj" fmla="val 15209"/>
              </a:avLst>
            </a:prstGeom>
            <a:solidFill>
              <a:srgbClr val="1B1464"/>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pPr algn="r"/>
              <a:r>
                <a:rPr lang="en-GB" dirty="0">
                  <a:solidFill>
                    <a:schemeClr val="bg1"/>
                  </a:solidFill>
                  <a:latin typeface="BBC Reith Sans Medium" panose="020B0703020204020204" pitchFamily="34" charset="-18"/>
                  <a:ea typeface="BBC Reith Sans Medium" panose="020B0703020204020204" pitchFamily="34" charset="-18"/>
                  <a:cs typeface="BBC Reith Sans Medium" panose="020B0703020204020204" pitchFamily="34" charset="-18"/>
                </a:rPr>
                <a:t>What do you think we can do to help stop bullying?</a:t>
              </a:r>
            </a:p>
          </p:txBody>
        </p:sp>
        <p:grpSp>
          <p:nvGrpSpPr>
            <p:cNvPr id="150" name="Group 149"/>
            <p:cNvGrpSpPr/>
            <p:nvPr/>
          </p:nvGrpSpPr>
          <p:grpSpPr>
            <a:xfrm>
              <a:off x="1237181" y="4004731"/>
              <a:ext cx="321623" cy="321623"/>
              <a:chOff x="6300782" y="2205415"/>
              <a:chExt cx="321623" cy="321623"/>
            </a:xfrm>
          </p:grpSpPr>
          <p:sp>
            <p:nvSpPr>
              <p:cNvPr id="142" name="Oval 141"/>
              <p:cNvSpPr/>
              <p:nvPr/>
            </p:nvSpPr>
            <p:spPr>
              <a:xfrm>
                <a:off x="6300782" y="2205415"/>
                <a:ext cx="321623" cy="321623"/>
              </a:xfrm>
              <a:prstGeom prst="ellipse">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0" tIns="108000" rIns="108000" bIns="108000" rtlCol="0" anchor="ctr">
                <a:spAutoFit/>
              </a:bodyPr>
              <a:lstStyle/>
              <a:p>
                <a:endParaRPr lang="en-GB">
                  <a:solidFill>
                    <a:srgbClr val="FF577A"/>
                  </a:solidFill>
                  <a:latin typeface="BBC Reith Sans Medium" panose="020B0703020204020204" pitchFamily="34" charset="-18"/>
                  <a:ea typeface="BBC Reith Sans Medium" panose="020B0703020204020204" pitchFamily="34" charset="-18"/>
                  <a:cs typeface="BBC Reith Sans Medium" panose="020B0703020204020204" pitchFamily="34" charset="-18"/>
                </a:endParaRPr>
              </a:p>
            </p:txBody>
          </p:sp>
          <p:sp>
            <p:nvSpPr>
              <p:cNvPr id="149" name="TextBox 148"/>
              <p:cNvSpPr txBox="1"/>
              <p:nvPr/>
            </p:nvSpPr>
            <p:spPr>
              <a:xfrm>
                <a:off x="6337694" y="2243116"/>
                <a:ext cx="247799" cy="246221"/>
              </a:xfrm>
              <a:prstGeom prst="rect">
                <a:avLst/>
              </a:prstGeom>
              <a:noFill/>
              <a:ln>
                <a:noFill/>
              </a:ln>
            </p:spPr>
            <p:txBody>
              <a:bodyPr wrap="square" lIns="0" tIns="0" rIns="0" bIns="0" rtlCol="0">
                <a:spAutoFit/>
              </a:bodyPr>
              <a:lstStyle/>
              <a:p>
                <a:pPr algn="ctr"/>
                <a:r>
                  <a:rPr lang="en-GB" sz="1600" dirty="0">
                    <a:solidFill>
                      <a:srgbClr val="1B1464"/>
                    </a:solidFill>
                    <a:latin typeface="+mj-lt"/>
                    <a:ea typeface="BBC Reith Sans Medium" panose="020B0703020204020204" pitchFamily="34" charset="-18"/>
                    <a:cs typeface="BBC Reith Sans Medium" panose="020B0703020204020204" pitchFamily="34" charset="-18"/>
                  </a:rPr>
                  <a:t>?</a:t>
                </a:r>
              </a:p>
            </p:txBody>
          </p:sp>
        </p:grpSp>
      </p:grpSp>
      <p:grpSp>
        <p:nvGrpSpPr>
          <p:cNvPr id="35" name="Group 34"/>
          <p:cNvGrpSpPr/>
          <p:nvPr/>
        </p:nvGrpSpPr>
        <p:grpSpPr>
          <a:xfrm>
            <a:off x="871119" y="2419139"/>
            <a:ext cx="321623" cy="321623"/>
            <a:chOff x="2157841" y="2190868"/>
            <a:chExt cx="321623" cy="321623"/>
          </a:xfrm>
        </p:grpSpPr>
        <p:sp>
          <p:nvSpPr>
            <p:cNvPr id="36" name="Oval 35"/>
            <p:cNvSpPr/>
            <p:nvPr/>
          </p:nvSpPr>
          <p:spPr>
            <a:xfrm>
              <a:off x="2157841" y="2190868"/>
              <a:ext cx="321623" cy="321623"/>
            </a:xfrm>
            <a:prstGeom prst="ellipse">
              <a:avLst/>
            </a:prstGeom>
            <a:solidFill>
              <a:schemeClr val="bg1"/>
            </a:solidFill>
            <a:ln w="28575">
              <a:solidFill>
                <a:srgbClr val="FF577A"/>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0" tIns="108000" rIns="108000" bIns="108000" rtlCol="0" anchor="ctr">
              <a:spAutoFit/>
            </a:bodyPr>
            <a:lstStyle/>
            <a:p>
              <a:endParaRPr lang="en-GB">
                <a:solidFill>
                  <a:srgbClr val="FF577A"/>
                </a:solidFill>
                <a:latin typeface="BBC Reith Sans Medium" panose="020B0703020204020204" pitchFamily="34" charset="-18"/>
                <a:ea typeface="BBC Reith Sans Medium" panose="020B0703020204020204" pitchFamily="34" charset="-18"/>
                <a:cs typeface="BBC Reith Sans Medium" panose="020B0703020204020204" pitchFamily="34" charset="-18"/>
              </a:endParaRPr>
            </a:p>
          </p:txBody>
        </p:sp>
        <p:grpSp>
          <p:nvGrpSpPr>
            <p:cNvPr id="37" name="Group 36"/>
            <p:cNvGrpSpPr/>
            <p:nvPr/>
          </p:nvGrpSpPr>
          <p:grpSpPr>
            <a:xfrm>
              <a:off x="2264257" y="2299860"/>
              <a:ext cx="108790" cy="103638"/>
              <a:chOff x="2626520" y="1897856"/>
              <a:chExt cx="452436" cy="431011"/>
            </a:xfrm>
          </p:grpSpPr>
          <p:cxnSp>
            <p:nvCxnSpPr>
              <p:cNvPr id="38" name="Straight Arrow Connector 37"/>
              <p:cNvCxnSpPr/>
              <p:nvPr/>
            </p:nvCxnSpPr>
            <p:spPr>
              <a:xfrm>
                <a:off x="2855117" y="1897856"/>
                <a:ext cx="0" cy="283739"/>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flipH="1">
                <a:off x="2850871" y="2055018"/>
                <a:ext cx="228085" cy="78793"/>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2626520" y="2055018"/>
                <a:ext cx="220105" cy="76036"/>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flipH="1" flipV="1">
                <a:off x="2859367" y="2148545"/>
                <a:ext cx="131481" cy="180318"/>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V="1">
                <a:off x="2719386" y="2134018"/>
                <a:ext cx="127239" cy="194849"/>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sp>
        <p:nvSpPr>
          <p:cNvPr id="43" name="TextBox 42"/>
          <p:cNvSpPr txBox="1"/>
          <p:nvPr/>
        </p:nvSpPr>
        <p:spPr>
          <a:xfrm>
            <a:off x="651805" y="227044"/>
            <a:ext cx="4841691" cy="707886"/>
          </a:xfrm>
          <a:prstGeom prst="rect">
            <a:avLst/>
          </a:prstGeom>
          <a:noFill/>
        </p:spPr>
        <p:txBody>
          <a:bodyPr wrap="square" rtlCol="0">
            <a:spAutoFit/>
          </a:bodyPr>
          <a:lstStyle/>
          <a:p>
            <a:r>
              <a:rPr lang="en-GB" sz="4000" dirty="0">
                <a:ln w="19050">
                  <a:noFill/>
                </a:ln>
                <a:solidFill>
                  <a:schemeClr val="bg1"/>
                </a:solidFill>
                <a:latin typeface="BBC Reith Sans Medium" panose="020B0703020204020204" pitchFamily="34" charset="-18"/>
                <a:ea typeface="BBC Reith Sans Medium" panose="020B0703020204020204" pitchFamily="34" charset="-18"/>
                <a:cs typeface="BBC Reith Sans Medium" panose="020B0703020204020204" pitchFamily="34" charset="-18"/>
              </a:rPr>
              <a:t>Stopping Bullying</a:t>
            </a:r>
          </a:p>
        </p:txBody>
      </p:sp>
    </p:spTree>
    <p:extLst>
      <p:ext uri="{BB962C8B-B14F-4D97-AF65-F5344CB8AC3E}">
        <p14:creationId xmlns:p14="http://schemas.microsoft.com/office/powerpoint/2010/main" val="1802197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750"/>
                                        <p:tgtEl>
                                          <p:spTgt spid="21"/>
                                        </p:tgtEl>
                                      </p:cBhvr>
                                    </p:animEffect>
                                  </p:childTnLst>
                                </p:cTn>
                              </p:par>
                              <p:par>
                                <p:cTn id="8" presetID="53" presetClass="entr" presetSubtype="16" fill="hold" nodeType="withEffect">
                                  <p:stCondLst>
                                    <p:cond delay="0"/>
                                  </p:stCondLst>
                                  <p:childTnLst>
                                    <p:set>
                                      <p:cBhvr>
                                        <p:cTn id="9" dur="1" fill="hold">
                                          <p:stCondLst>
                                            <p:cond delay="0"/>
                                          </p:stCondLst>
                                        </p:cTn>
                                        <p:tgtEl>
                                          <p:spTgt spid="55"/>
                                        </p:tgtEl>
                                        <p:attrNameLst>
                                          <p:attrName>style.visibility</p:attrName>
                                        </p:attrNameLst>
                                      </p:cBhvr>
                                      <p:to>
                                        <p:strVal val="visible"/>
                                      </p:to>
                                    </p:set>
                                    <p:anim calcmode="lin" valueType="num">
                                      <p:cBhvr>
                                        <p:cTn id="10" dur="750" fill="hold"/>
                                        <p:tgtEl>
                                          <p:spTgt spid="55"/>
                                        </p:tgtEl>
                                        <p:attrNameLst>
                                          <p:attrName>ppt_w</p:attrName>
                                        </p:attrNameLst>
                                      </p:cBhvr>
                                      <p:tavLst>
                                        <p:tav tm="0">
                                          <p:val>
                                            <p:fltVal val="0"/>
                                          </p:val>
                                        </p:tav>
                                        <p:tav tm="100000">
                                          <p:val>
                                            <p:strVal val="#ppt_w"/>
                                          </p:val>
                                        </p:tav>
                                      </p:tavLst>
                                    </p:anim>
                                    <p:anim calcmode="lin" valueType="num">
                                      <p:cBhvr>
                                        <p:cTn id="11" dur="750" fill="hold"/>
                                        <p:tgtEl>
                                          <p:spTgt spid="55"/>
                                        </p:tgtEl>
                                        <p:attrNameLst>
                                          <p:attrName>ppt_h</p:attrName>
                                        </p:attrNameLst>
                                      </p:cBhvr>
                                      <p:tavLst>
                                        <p:tav tm="0">
                                          <p:val>
                                            <p:fltVal val="0"/>
                                          </p:val>
                                        </p:tav>
                                        <p:tav tm="100000">
                                          <p:val>
                                            <p:strVal val="#ppt_h"/>
                                          </p:val>
                                        </p:tav>
                                      </p:tavLst>
                                    </p:anim>
                                    <p:animEffect transition="in" filter="fade">
                                      <p:cBhvr>
                                        <p:cTn id="12" dur="750"/>
                                        <p:tgtEl>
                                          <p:spTgt spid="5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750"/>
                                        <p:tgtEl>
                                          <p:spTgt spid="11"/>
                                        </p:tgtEl>
                                      </p:cBhvr>
                                    </p:animEffect>
                                  </p:childTnLst>
                                </p:cTn>
                              </p:par>
                              <p:par>
                                <p:cTn id="18" presetID="53" presetClass="entr" presetSubtype="16" fill="hold" nodeType="withEffect">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cBhvr>
                                        <p:cTn id="20" dur="750" fill="hold"/>
                                        <p:tgtEl>
                                          <p:spTgt spid="35"/>
                                        </p:tgtEl>
                                        <p:attrNameLst>
                                          <p:attrName>ppt_w</p:attrName>
                                        </p:attrNameLst>
                                      </p:cBhvr>
                                      <p:tavLst>
                                        <p:tav tm="0">
                                          <p:val>
                                            <p:fltVal val="0"/>
                                          </p:val>
                                        </p:tav>
                                        <p:tav tm="100000">
                                          <p:val>
                                            <p:strVal val="#ppt_w"/>
                                          </p:val>
                                        </p:tav>
                                      </p:tavLst>
                                    </p:anim>
                                    <p:anim calcmode="lin" valueType="num">
                                      <p:cBhvr>
                                        <p:cTn id="21" dur="750" fill="hold"/>
                                        <p:tgtEl>
                                          <p:spTgt spid="35"/>
                                        </p:tgtEl>
                                        <p:attrNameLst>
                                          <p:attrName>ppt_h</p:attrName>
                                        </p:attrNameLst>
                                      </p:cBhvr>
                                      <p:tavLst>
                                        <p:tav tm="0">
                                          <p:val>
                                            <p:fltVal val="0"/>
                                          </p:val>
                                        </p:tav>
                                        <p:tav tm="100000">
                                          <p:val>
                                            <p:strVal val="#ppt_h"/>
                                          </p:val>
                                        </p:tav>
                                      </p:tavLst>
                                    </p:anim>
                                    <p:animEffect transition="in" filter="fade">
                                      <p:cBhvr>
                                        <p:cTn id="22" dur="750"/>
                                        <p:tgtEl>
                                          <p:spTgt spid="3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ounded Rectangle 20"/>
          <p:cNvSpPr/>
          <p:nvPr/>
        </p:nvSpPr>
        <p:spPr>
          <a:xfrm>
            <a:off x="755650" y="1488069"/>
            <a:ext cx="7632701" cy="4693934"/>
          </a:xfrm>
          <a:prstGeom prst="roundRect">
            <a:avLst>
              <a:gd name="adj" fmla="val 1893"/>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ctr"/>
            <a:r>
              <a:rPr lang="en-GB" dirty="0">
                <a:solidFill>
                  <a:srgbClr val="1B1464"/>
                </a:solidFill>
                <a:latin typeface="BBC Reith Sans Medium" panose="020B0703020204020204" pitchFamily="34" charset="-18"/>
                <a:ea typeface="BBC Reith Sans Medium" panose="020B0703020204020204" pitchFamily="34" charset="-18"/>
                <a:cs typeface="BBC Reith Sans Medium" panose="020B0703020204020204" pitchFamily="34" charset="-18"/>
              </a:rPr>
              <a:t>We can all choose to: </a:t>
            </a:r>
          </a:p>
        </p:txBody>
      </p:sp>
      <p:pic>
        <p:nvPicPr>
          <p:cNvPr id="84" name="Picture 8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flipH="1">
            <a:off x="4810552" y="7396223"/>
            <a:ext cx="2528769" cy="3464485"/>
          </a:xfrm>
          <a:prstGeom prst="rect">
            <a:avLst/>
          </a:prstGeom>
        </p:spPr>
      </p:pic>
      <p:pic>
        <p:nvPicPr>
          <p:cNvPr id="81" name="Picture 8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55843" y="6938930"/>
            <a:ext cx="1627386" cy="4193074"/>
          </a:xfrm>
          <a:prstGeom prst="rect">
            <a:avLst/>
          </a:prstGeom>
        </p:spPr>
      </p:pic>
      <p:grpSp>
        <p:nvGrpSpPr>
          <p:cNvPr id="31" name="Group 30"/>
          <p:cNvGrpSpPr/>
          <p:nvPr/>
        </p:nvGrpSpPr>
        <p:grpSpPr>
          <a:xfrm>
            <a:off x="-556799" y="-1201063"/>
            <a:ext cx="6900633" cy="2504286"/>
            <a:chOff x="-245190" y="-810654"/>
            <a:chExt cx="6207888" cy="2252884"/>
          </a:xfrm>
        </p:grpSpPr>
        <p:sp>
          <p:nvSpPr>
            <p:cNvPr id="30" name="Oval 29"/>
            <p:cNvSpPr/>
            <p:nvPr/>
          </p:nvSpPr>
          <p:spPr>
            <a:xfrm>
              <a:off x="59610" y="-810654"/>
              <a:ext cx="5903088" cy="2252884"/>
            </a:xfrm>
            <a:prstGeom prst="ellipse">
              <a:avLst/>
            </a:prstGeom>
            <a:solidFill>
              <a:srgbClr val="FFB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Oval 28"/>
            <p:cNvSpPr/>
            <p:nvPr/>
          </p:nvSpPr>
          <p:spPr>
            <a:xfrm>
              <a:off x="-92790" y="-810654"/>
              <a:ext cx="5903088" cy="2252884"/>
            </a:xfrm>
            <a:prstGeom prst="ellipse">
              <a:avLst/>
            </a:prstGeom>
            <a:solidFill>
              <a:srgbClr val="FF57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Oval 27"/>
            <p:cNvSpPr/>
            <p:nvPr/>
          </p:nvSpPr>
          <p:spPr>
            <a:xfrm>
              <a:off x="-245190" y="-810654"/>
              <a:ext cx="5903088" cy="2252884"/>
            </a:xfrm>
            <a:prstGeom prst="ellipse">
              <a:avLst/>
            </a:prstGeom>
            <a:solidFill>
              <a:srgbClr val="1B14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41" name="Picture 4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41552" y="6915210"/>
            <a:ext cx="1379606" cy="3945498"/>
          </a:xfrm>
          <a:prstGeom prst="rect">
            <a:avLst/>
          </a:prstGeom>
        </p:spPr>
      </p:pic>
      <p:pic>
        <p:nvPicPr>
          <p:cNvPr id="34" name="Picture 3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073142" y="7100056"/>
            <a:ext cx="1314841" cy="3760652"/>
          </a:xfrm>
          <a:prstGeom prst="rect">
            <a:avLst/>
          </a:prstGeom>
        </p:spPr>
      </p:pic>
      <p:pic>
        <p:nvPicPr>
          <p:cNvPr id="35" name="Picture 3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235862" y="7270205"/>
            <a:ext cx="1525205" cy="3590503"/>
          </a:xfrm>
          <a:prstGeom prst="rect">
            <a:avLst/>
          </a:prstGeom>
        </p:spPr>
      </p:pic>
      <p:pic>
        <p:nvPicPr>
          <p:cNvPr id="36" name="Picture 3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326281" y="7052236"/>
            <a:ext cx="1431723" cy="3808472"/>
          </a:xfrm>
          <a:prstGeom prst="rect">
            <a:avLst/>
          </a:prstGeom>
        </p:spPr>
      </p:pic>
      <p:pic>
        <p:nvPicPr>
          <p:cNvPr id="38" name="Picture 37"/>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137234" y="7100057"/>
            <a:ext cx="1826190" cy="3760651"/>
          </a:xfrm>
          <a:prstGeom prst="rect">
            <a:avLst/>
          </a:prstGeom>
        </p:spPr>
      </p:pic>
      <p:pic>
        <p:nvPicPr>
          <p:cNvPr id="39" name="Picture 38"/>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61226" y="7100057"/>
            <a:ext cx="1484807" cy="3760651"/>
          </a:xfrm>
          <a:prstGeom prst="rect">
            <a:avLst/>
          </a:prstGeom>
        </p:spPr>
      </p:pic>
      <p:pic>
        <p:nvPicPr>
          <p:cNvPr id="42" name="Picture 41"/>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764326" y="7270205"/>
            <a:ext cx="1328138" cy="3590503"/>
          </a:xfrm>
          <a:prstGeom prst="rect">
            <a:avLst/>
          </a:prstGeom>
        </p:spPr>
      </p:pic>
      <p:sp>
        <p:nvSpPr>
          <p:cNvPr id="83" name="Rounded Rectangle 82"/>
          <p:cNvSpPr/>
          <p:nvPr/>
        </p:nvSpPr>
        <p:spPr>
          <a:xfrm>
            <a:off x="1849454" y="3291001"/>
            <a:ext cx="2508057" cy="566933"/>
          </a:xfrm>
          <a:prstGeom prst="roundRect">
            <a:avLst>
              <a:gd name="adj" fmla="val 22819"/>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spAutoFit/>
          </a:bodyPr>
          <a:lstStyle/>
          <a:p>
            <a:r>
              <a:rPr lang="en-GB" dirty="0">
                <a:solidFill>
                  <a:srgbClr val="1B1464"/>
                </a:solidFill>
                <a:latin typeface="BBC Reith Sans" panose="020B0603020204020204" pitchFamily="34" charset="-18"/>
                <a:ea typeface="BBC Reith Sans" panose="020B0603020204020204" pitchFamily="34" charset="-18"/>
                <a:cs typeface="BBC Reith Sans" panose="020B0603020204020204" pitchFamily="34" charset="-18"/>
              </a:rPr>
              <a:t>be kind to everyone;</a:t>
            </a:r>
          </a:p>
        </p:txBody>
      </p:sp>
      <p:sp>
        <p:nvSpPr>
          <p:cNvPr id="80" name="Oval 79"/>
          <p:cNvSpPr/>
          <p:nvPr/>
        </p:nvSpPr>
        <p:spPr>
          <a:xfrm>
            <a:off x="1649606" y="4042780"/>
            <a:ext cx="287867" cy="287867"/>
          </a:xfrm>
          <a:prstGeom prst="ellipse">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5" name="Oval 84"/>
          <p:cNvSpPr/>
          <p:nvPr/>
        </p:nvSpPr>
        <p:spPr>
          <a:xfrm>
            <a:off x="1459305" y="4377464"/>
            <a:ext cx="190301" cy="190301"/>
          </a:xfrm>
          <a:prstGeom prst="ellipse">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6" name="Rounded Rectangle 85"/>
          <p:cNvSpPr/>
          <p:nvPr/>
        </p:nvSpPr>
        <p:spPr>
          <a:xfrm>
            <a:off x="2724111" y="3126768"/>
            <a:ext cx="3205441" cy="831845"/>
          </a:xfrm>
          <a:prstGeom prst="roundRect">
            <a:avLst>
              <a:gd name="adj" fmla="val 12845"/>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spAutoFit/>
          </a:bodyPr>
          <a:lstStyle/>
          <a:p>
            <a:r>
              <a:rPr lang="en-GB" dirty="0">
                <a:solidFill>
                  <a:srgbClr val="1B1464"/>
                </a:solidFill>
                <a:latin typeface="BBC Reith Sans" panose="020B0603020204020204" pitchFamily="34" charset="-18"/>
                <a:ea typeface="BBC Reith Sans" panose="020B0603020204020204" pitchFamily="34" charset="-18"/>
                <a:cs typeface="BBC Reith Sans" panose="020B0603020204020204" pitchFamily="34" charset="-18"/>
              </a:rPr>
              <a:t>include others in our games and conversations;</a:t>
            </a:r>
          </a:p>
        </p:txBody>
      </p:sp>
      <p:sp>
        <p:nvSpPr>
          <p:cNvPr id="87" name="Oval 86"/>
          <p:cNvSpPr/>
          <p:nvPr/>
        </p:nvSpPr>
        <p:spPr>
          <a:xfrm>
            <a:off x="2436244" y="4042780"/>
            <a:ext cx="287867" cy="287867"/>
          </a:xfrm>
          <a:prstGeom prst="ellipse">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8" name="Oval 87"/>
          <p:cNvSpPr/>
          <p:nvPr/>
        </p:nvSpPr>
        <p:spPr>
          <a:xfrm>
            <a:off x="2533810" y="4480312"/>
            <a:ext cx="190301" cy="190301"/>
          </a:xfrm>
          <a:prstGeom prst="ellipse">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9" name="Rounded Rectangle 88"/>
          <p:cNvSpPr/>
          <p:nvPr/>
        </p:nvSpPr>
        <p:spPr>
          <a:xfrm>
            <a:off x="3910240" y="2720069"/>
            <a:ext cx="3153068" cy="1130275"/>
          </a:xfrm>
          <a:prstGeom prst="roundRect">
            <a:avLst>
              <a:gd name="adj" fmla="val 8351"/>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spAutoFit/>
          </a:bodyPr>
          <a:lstStyle/>
          <a:p>
            <a:r>
              <a:rPr lang="en-GB" dirty="0">
                <a:solidFill>
                  <a:srgbClr val="1B1464"/>
                </a:solidFill>
                <a:latin typeface="BBC Reith Sans" panose="020B0603020204020204" pitchFamily="34" charset="-18"/>
                <a:ea typeface="BBC Reith Sans" panose="020B0603020204020204" pitchFamily="34" charset="-18"/>
                <a:cs typeface="BBC Reith Sans" panose="020B0603020204020204" pitchFamily="34" charset="-18"/>
              </a:rPr>
              <a:t>remember that no person is any more important than another;</a:t>
            </a:r>
          </a:p>
        </p:txBody>
      </p:sp>
      <p:sp>
        <p:nvSpPr>
          <p:cNvPr id="90" name="Oval 89"/>
          <p:cNvSpPr/>
          <p:nvPr/>
        </p:nvSpPr>
        <p:spPr>
          <a:xfrm>
            <a:off x="3622373" y="3869524"/>
            <a:ext cx="287867" cy="287867"/>
          </a:xfrm>
          <a:prstGeom prst="ellipse">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1" name="Oval 90"/>
          <p:cNvSpPr/>
          <p:nvPr/>
        </p:nvSpPr>
        <p:spPr>
          <a:xfrm>
            <a:off x="3452200" y="4247207"/>
            <a:ext cx="190301" cy="190301"/>
          </a:xfrm>
          <a:prstGeom prst="ellipse">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2" name="Rounded Rectangle 91"/>
          <p:cNvSpPr/>
          <p:nvPr/>
        </p:nvSpPr>
        <p:spPr>
          <a:xfrm>
            <a:off x="4343741" y="2031962"/>
            <a:ext cx="3720407" cy="1971017"/>
          </a:xfrm>
          <a:prstGeom prst="roundRect">
            <a:avLst>
              <a:gd name="adj" fmla="val 5774"/>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spAutoFit/>
          </a:bodyPr>
          <a:lstStyle/>
          <a:p>
            <a:r>
              <a:rPr lang="en-GB" dirty="0">
                <a:solidFill>
                  <a:srgbClr val="1B1464"/>
                </a:solidFill>
                <a:latin typeface="BBC Reith Sans" panose="020B0603020204020204" pitchFamily="34" charset="-18"/>
                <a:ea typeface="BBC Reith Sans" panose="020B0603020204020204" pitchFamily="34" charset="-18"/>
                <a:cs typeface="BBC Reith Sans" panose="020B0603020204020204" pitchFamily="34" charset="-18"/>
              </a:rPr>
              <a:t>treat all people with respect – no matter who they are, how old they are, where they are from, what they look like, what they can or can’t do or what they do and don’t like;</a:t>
            </a:r>
          </a:p>
        </p:txBody>
      </p:sp>
      <p:sp>
        <p:nvSpPr>
          <p:cNvPr id="93" name="Oval 92"/>
          <p:cNvSpPr/>
          <p:nvPr/>
        </p:nvSpPr>
        <p:spPr>
          <a:xfrm>
            <a:off x="4208637" y="3803841"/>
            <a:ext cx="287867" cy="287867"/>
          </a:xfrm>
          <a:prstGeom prst="ellipse">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4" name="Oval 93"/>
          <p:cNvSpPr/>
          <p:nvPr/>
        </p:nvSpPr>
        <p:spPr>
          <a:xfrm>
            <a:off x="4086092" y="4181026"/>
            <a:ext cx="190301" cy="190301"/>
          </a:xfrm>
          <a:prstGeom prst="ellipse">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5" name="Rounded Rectangle 94"/>
          <p:cNvSpPr/>
          <p:nvPr/>
        </p:nvSpPr>
        <p:spPr>
          <a:xfrm>
            <a:off x="1590355" y="2534074"/>
            <a:ext cx="3369281" cy="1390230"/>
          </a:xfrm>
          <a:prstGeom prst="roundRect">
            <a:avLst>
              <a:gd name="adj" fmla="val 8566"/>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spAutoFit/>
          </a:bodyPr>
          <a:lstStyle/>
          <a:p>
            <a:r>
              <a:rPr lang="en-GB" dirty="0">
                <a:solidFill>
                  <a:srgbClr val="1B1464"/>
                </a:solidFill>
                <a:latin typeface="BBC Reith Sans" panose="020B0603020204020204" pitchFamily="34" charset="-18"/>
                <a:ea typeface="BBC Reith Sans" panose="020B0603020204020204" pitchFamily="34" charset="-18"/>
                <a:cs typeface="BBC Reith Sans" panose="020B0603020204020204" pitchFamily="34" charset="-18"/>
              </a:rPr>
              <a:t>celebrate our differences and take time to get to know and learn about people who are different from us;</a:t>
            </a:r>
          </a:p>
        </p:txBody>
      </p:sp>
      <p:sp>
        <p:nvSpPr>
          <p:cNvPr id="96" name="Oval 95"/>
          <p:cNvSpPr/>
          <p:nvPr/>
        </p:nvSpPr>
        <p:spPr>
          <a:xfrm>
            <a:off x="5009373" y="3941798"/>
            <a:ext cx="287867" cy="287867"/>
          </a:xfrm>
          <a:prstGeom prst="ellipse">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7" name="Oval 96"/>
          <p:cNvSpPr/>
          <p:nvPr/>
        </p:nvSpPr>
        <p:spPr>
          <a:xfrm>
            <a:off x="5290693" y="4247825"/>
            <a:ext cx="190301" cy="190301"/>
          </a:xfrm>
          <a:prstGeom prst="ellipse">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8" name="Rounded Rectangle 97"/>
          <p:cNvSpPr/>
          <p:nvPr/>
        </p:nvSpPr>
        <p:spPr>
          <a:xfrm>
            <a:off x="3559570" y="2988766"/>
            <a:ext cx="2451902" cy="1099837"/>
          </a:xfrm>
          <a:prstGeom prst="roundRect">
            <a:avLst>
              <a:gd name="adj" fmla="val 8566"/>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spAutoFit/>
          </a:bodyPr>
          <a:lstStyle/>
          <a:p>
            <a:r>
              <a:rPr lang="en-GB" dirty="0">
                <a:solidFill>
                  <a:srgbClr val="1B1464"/>
                </a:solidFill>
                <a:latin typeface="BBC Reith Sans" panose="020B0603020204020204" pitchFamily="34" charset="-18"/>
                <a:ea typeface="BBC Reith Sans" panose="020B0603020204020204" pitchFamily="34" charset="-18"/>
                <a:cs typeface="BBC Reith Sans" panose="020B0603020204020204" pitchFamily="34" charset="-18"/>
              </a:rPr>
              <a:t>make sure we aren’t joining in with any bullying behaviours;</a:t>
            </a:r>
          </a:p>
        </p:txBody>
      </p:sp>
      <p:sp>
        <p:nvSpPr>
          <p:cNvPr id="99" name="Oval 98"/>
          <p:cNvSpPr/>
          <p:nvPr/>
        </p:nvSpPr>
        <p:spPr>
          <a:xfrm>
            <a:off x="6049576" y="4105921"/>
            <a:ext cx="287867" cy="287867"/>
          </a:xfrm>
          <a:prstGeom prst="ellipse">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0" name="Oval 99"/>
          <p:cNvSpPr/>
          <p:nvPr/>
        </p:nvSpPr>
        <p:spPr>
          <a:xfrm>
            <a:off x="6330896" y="4411948"/>
            <a:ext cx="190301" cy="190301"/>
          </a:xfrm>
          <a:prstGeom prst="ellipse">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1" name="Rounded Rectangle 100"/>
          <p:cNvSpPr/>
          <p:nvPr/>
        </p:nvSpPr>
        <p:spPr>
          <a:xfrm>
            <a:off x="3505633" y="2252359"/>
            <a:ext cx="3477662" cy="1680623"/>
          </a:xfrm>
          <a:prstGeom prst="roundRect">
            <a:avLst>
              <a:gd name="adj" fmla="val 8566"/>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spAutoFit/>
          </a:bodyPr>
          <a:lstStyle/>
          <a:p>
            <a:r>
              <a:rPr lang="en-GB" dirty="0">
                <a:solidFill>
                  <a:srgbClr val="1B1464"/>
                </a:solidFill>
                <a:latin typeface="BBC Reith Sans" panose="020B0603020204020204" pitchFamily="34" charset="-18"/>
                <a:ea typeface="BBC Reith Sans" panose="020B0603020204020204" pitchFamily="34" charset="-18"/>
                <a:cs typeface="BBC Reith Sans" panose="020B0603020204020204" pitchFamily="34" charset="-18"/>
              </a:rPr>
              <a:t>say no to bullying behaviour, get help from a trusted adult if we see something that’s not right and encourage others to say no to bullying too;</a:t>
            </a:r>
          </a:p>
        </p:txBody>
      </p:sp>
      <p:sp>
        <p:nvSpPr>
          <p:cNvPr id="102" name="Oval 101"/>
          <p:cNvSpPr/>
          <p:nvPr/>
        </p:nvSpPr>
        <p:spPr>
          <a:xfrm>
            <a:off x="6962851" y="3977890"/>
            <a:ext cx="287867" cy="287867"/>
          </a:xfrm>
          <a:prstGeom prst="ellipse">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3" name="Oval 102"/>
          <p:cNvSpPr/>
          <p:nvPr/>
        </p:nvSpPr>
        <p:spPr>
          <a:xfrm>
            <a:off x="7244171" y="4283917"/>
            <a:ext cx="190301" cy="190301"/>
          </a:xfrm>
          <a:prstGeom prst="ellipse">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5" name="Rounded Rectangle 104"/>
          <p:cNvSpPr/>
          <p:nvPr/>
        </p:nvSpPr>
        <p:spPr>
          <a:xfrm>
            <a:off x="3630811" y="2033869"/>
            <a:ext cx="2539570" cy="1390230"/>
          </a:xfrm>
          <a:prstGeom prst="roundRect">
            <a:avLst>
              <a:gd name="adj" fmla="val 8566"/>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spAutoFit/>
          </a:bodyPr>
          <a:lstStyle/>
          <a:p>
            <a:r>
              <a:rPr lang="en-GB" dirty="0">
                <a:solidFill>
                  <a:srgbClr val="1B1464"/>
                </a:solidFill>
                <a:latin typeface="BBC Reith Sans" panose="020B0603020204020204" pitchFamily="34" charset="-18"/>
                <a:ea typeface="BBC Reith Sans" panose="020B0603020204020204" pitchFamily="34" charset="-18"/>
                <a:cs typeface="BBC Reith Sans" panose="020B0603020204020204" pitchFamily="34" charset="-18"/>
              </a:rPr>
              <a:t>look out for people who are sad or lonely and make time to ask if they are OK;</a:t>
            </a:r>
          </a:p>
        </p:txBody>
      </p:sp>
      <p:sp>
        <p:nvSpPr>
          <p:cNvPr id="106" name="Oval 105"/>
          <p:cNvSpPr/>
          <p:nvPr/>
        </p:nvSpPr>
        <p:spPr>
          <a:xfrm>
            <a:off x="3979580" y="3525404"/>
            <a:ext cx="287867" cy="287867"/>
          </a:xfrm>
          <a:prstGeom prst="ellipse">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7" name="Oval 106"/>
          <p:cNvSpPr/>
          <p:nvPr/>
        </p:nvSpPr>
        <p:spPr>
          <a:xfrm>
            <a:off x="3709736" y="3786506"/>
            <a:ext cx="190301" cy="190301"/>
          </a:xfrm>
          <a:prstGeom prst="ellipse">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0" name="Rounded Rectangle 109"/>
          <p:cNvSpPr/>
          <p:nvPr/>
        </p:nvSpPr>
        <p:spPr>
          <a:xfrm>
            <a:off x="3533225" y="2081373"/>
            <a:ext cx="2375669" cy="1390230"/>
          </a:xfrm>
          <a:prstGeom prst="roundRect">
            <a:avLst>
              <a:gd name="adj" fmla="val 8566"/>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spAutoFit/>
          </a:bodyPr>
          <a:lstStyle/>
          <a:p>
            <a:r>
              <a:rPr lang="en-GB" dirty="0">
                <a:solidFill>
                  <a:srgbClr val="1B1464"/>
                </a:solidFill>
                <a:latin typeface="BBC Reith Sans" panose="020B0603020204020204" pitchFamily="34" charset="-18"/>
                <a:ea typeface="BBC Reith Sans" panose="020B0603020204020204" pitchFamily="34" charset="-18"/>
                <a:cs typeface="BBC Reith Sans" panose="020B0603020204020204" pitchFamily="34" charset="-18"/>
              </a:rPr>
              <a:t>remember that we all have the right to be healthy, happy and safe.</a:t>
            </a:r>
          </a:p>
        </p:txBody>
      </p:sp>
      <p:sp>
        <p:nvSpPr>
          <p:cNvPr id="111" name="Oval 110"/>
          <p:cNvSpPr/>
          <p:nvPr/>
        </p:nvSpPr>
        <p:spPr>
          <a:xfrm>
            <a:off x="5199797" y="3586845"/>
            <a:ext cx="287867" cy="287867"/>
          </a:xfrm>
          <a:prstGeom prst="ellipse">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2" name="Oval 111"/>
          <p:cNvSpPr/>
          <p:nvPr/>
        </p:nvSpPr>
        <p:spPr>
          <a:xfrm>
            <a:off x="5543609" y="3894714"/>
            <a:ext cx="190301" cy="190301"/>
          </a:xfrm>
          <a:prstGeom prst="ellipse">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TextBox 43"/>
          <p:cNvSpPr txBox="1"/>
          <p:nvPr/>
        </p:nvSpPr>
        <p:spPr>
          <a:xfrm>
            <a:off x="651805" y="227044"/>
            <a:ext cx="4841691" cy="707886"/>
          </a:xfrm>
          <a:prstGeom prst="rect">
            <a:avLst/>
          </a:prstGeom>
          <a:noFill/>
        </p:spPr>
        <p:txBody>
          <a:bodyPr wrap="square" rtlCol="0">
            <a:spAutoFit/>
          </a:bodyPr>
          <a:lstStyle/>
          <a:p>
            <a:r>
              <a:rPr lang="en-GB" sz="4000" dirty="0">
                <a:ln w="19050">
                  <a:noFill/>
                </a:ln>
                <a:solidFill>
                  <a:schemeClr val="bg1"/>
                </a:solidFill>
                <a:latin typeface="BBC Reith Sans Medium" panose="020B0703020204020204" pitchFamily="34" charset="-18"/>
                <a:ea typeface="BBC Reith Sans Medium" panose="020B0703020204020204" pitchFamily="34" charset="-18"/>
                <a:cs typeface="BBC Reith Sans Medium" panose="020B0703020204020204" pitchFamily="34" charset="-18"/>
              </a:rPr>
              <a:t>Stopping Bullying</a:t>
            </a:r>
          </a:p>
        </p:txBody>
      </p:sp>
    </p:spTree>
    <p:extLst>
      <p:ext uri="{BB962C8B-B14F-4D97-AF65-F5344CB8AC3E}">
        <p14:creationId xmlns:p14="http://schemas.microsoft.com/office/powerpoint/2010/main" val="1974624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up)">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64" presetClass="path" presetSubtype="0" accel="50000" decel="50000" fill="hold" nodeType="clickEffect">
                                  <p:stCondLst>
                                    <p:cond delay="0"/>
                                  </p:stCondLst>
                                  <p:childTnLst>
                                    <p:animMotion origin="layout" path="M -2.22222E-6 7.40741E-7 L -2.22222E-6 -0.38935 " pathEditMode="relative" rAng="0" ptsTypes="AA">
                                      <p:cBhvr>
                                        <p:cTn id="11" dur="2000" fill="hold"/>
                                        <p:tgtEl>
                                          <p:spTgt spid="39"/>
                                        </p:tgtEl>
                                        <p:attrNameLst>
                                          <p:attrName>ppt_x</p:attrName>
                                          <p:attrName>ppt_y</p:attrName>
                                        </p:attrNameLst>
                                      </p:cBhvr>
                                      <p:rCtr x="0" y="-19468"/>
                                    </p:animMotion>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85"/>
                                        </p:tgtEl>
                                        <p:attrNameLst>
                                          <p:attrName>style.visibility</p:attrName>
                                        </p:attrNameLst>
                                      </p:cBhvr>
                                      <p:to>
                                        <p:strVal val="visible"/>
                                      </p:to>
                                    </p:set>
                                    <p:animEffect transition="in" filter="fade">
                                      <p:cBhvr>
                                        <p:cTn id="15" dur="750"/>
                                        <p:tgtEl>
                                          <p:spTgt spid="85"/>
                                        </p:tgtEl>
                                      </p:cBhvr>
                                    </p:animEffect>
                                  </p:childTnLst>
                                </p:cTn>
                              </p:par>
                            </p:childTnLst>
                          </p:cTn>
                        </p:par>
                        <p:par>
                          <p:cTn id="16" fill="hold">
                            <p:stCondLst>
                              <p:cond delay="2750"/>
                            </p:stCondLst>
                            <p:childTnLst>
                              <p:par>
                                <p:cTn id="17" presetID="10" presetClass="entr" presetSubtype="0" fill="hold" grpId="0" nodeType="afterEffect">
                                  <p:stCondLst>
                                    <p:cond delay="0"/>
                                  </p:stCondLst>
                                  <p:childTnLst>
                                    <p:set>
                                      <p:cBhvr>
                                        <p:cTn id="18" dur="1" fill="hold">
                                          <p:stCondLst>
                                            <p:cond delay="0"/>
                                          </p:stCondLst>
                                        </p:cTn>
                                        <p:tgtEl>
                                          <p:spTgt spid="80"/>
                                        </p:tgtEl>
                                        <p:attrNameLst>
                                          <p:attrName>style.visibility</p:attrName>
                                        </p:attrNameLst>
                                      </p:cBhvr>
                                      <p:to>
                                        <p:strVal val="visible"/>
                                      </p:to>
                                    </p:set>
                                    <p:animEffect transition="in" filter="fade">
                                      <p:cBhvr>
                                        <p:cTn id="19" dur="750"/>
                                        <p:tgtEl>
                                          <p:spTgt spid="80"/>
                                        </p:tgtEl>
                                      </p:cBhvr>
                                    </p:animEffect>
                                  </p:childTnLst>
                                </p:cTn>
                              </p:par>
                            </p:childTnLst>
                          </p:cTn>
                        </p:par>
                        <p:par>
                          <p:cTn id="20" fill="hold">
                            <p:stCondLst>
                              <p:cond delay="3500"/>
                            </p:stCondLst>
                            <p:childTnLst>
                              <p:par>
                                <p:cTn id="21" presetID="22" presetClass="entr" presetSubtype="8" fill="hold" grpId="0" nodeType="afterEffect">
                                  <p:stCondLst>
                                    <p:cond delay="0"/>
                                  </p:stCondLst>
                                  <p:childTnLst>
                                    <p:set>
                                      <p:cBhvr>
                                        <p:cTn id="22" dur="1" fill="hold">
                                          <p:stCondLst>
                                            <p:cond delay="0"/>
                                          </p:stCondLst>
                                        </p:cTn>
                                        <p:tgtEl>
                                          <p:spTgt spid="83"/>
                                        </p:tgtEl>
                                        <p:attrNameLst>
                                          <p:attrName>style.visibility</p:attrName>
                                        </p:attrNameLst>
                                      </p:cBhvr>
                                      <p:to>
                                        <p:strVal val="visible"/>
                                      </p:to>
                                    </p:set>
                                    <p:animEffect transition="in" filter="wipe(left)">
                                      <p:cBhvr>
                                        <p:cTn id="23" dur="750"/>
                                        <p:tgtEl>
                                          <p:spTgt spid="8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1" nodeType="clickEffect">
                                  <p:stCondLst>
                                    <p:cond delay="0"/>
                                  </p:stCondLst>
                                  <p:childTnLst>
                                    <p:animEffect transition="out" filter="fade">
                                      <p:cBhvr>
                                        <p:cTn id="27" dur="750"/>
                                        <p:tgtEl>
                                          <p:spTgt spid="85"/>
                                        </p:tgtEl>
                                      </p:cBhvr>
                                    </p:animEffect>
                                    <p:set>
                                      <p:cBhvr>
                                        <p:cTn id="28" dur="1" fill="hold">
                                          <p:stCondLst>
                                            <p:cond delay="749"/>
                                          </p:stCondLst>
                                        </p:cTn>
                                        <p:tgtEl>
                                          <p:spTgt spid="85"/>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750"/>
                                        <p:tgtEl>
                                          <p:spTgt spid="80"/>
                                        </p:tgtEl>
                                      </p:cBhvr>
                                    </p:animEffect>
                                    <p:set>
                                      <p:cBhvr>
                                        <p:cTn id="31" dur="1" fill="hold">
                                          <p:stCondLst>
                                            <p:cond delay="749"/>
                                          </p:stCondLst>
                                        </p:cTn>
                                        <p:tgtEl>
                                          <p:spTgt spid="80"/>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750"/>
                                        <p:tgtEl>
                                          <p:spTgt spid="83"/>
                                        </p:tgtEl>
                                      </p:cBhvr>
                                    </p:animEffect>
                                    <p:set>
                                      <p:cBhvr>
                                        <p:cTn id="34" dur="1" fill="hold">
                                          <p:stCondLst>
                                            <p:cond delay="749"/>
                                          </p:stCondLst>
                                        </p:cTn>
                                        <p:tgtEl>
                                          <p:spTgt spid="83"/>
                                        </p:tgtEl>
                                        <p:attrNameLst>
                                          <p:attrName>style.visibility</p:attrName>
                                        </p:attrNameLst>
                                      </p:cBhvr>
                                      <p:to>
                                        <p:strVal val="hidden"/>
                                      </p:to>
                                    </p:set>
                                  </p:childTnLst>
                                </p:cTn>
                              </p:par>
                              <p:par>
                                <p:cTn id="35" presetID="64" presetClass="path" presetSubtype="0" accel="50000" decel="50000" fill="hold" nodeType="withEffect">
                                  <p:stCondLst>
                                    <p:cond delay="0"/>
                                  </p:stCondLst>
                                  <p:childTnLst>
                                    <p:animMotion origin="layout" path="M -2.22222E-6 7.40741E-7 L -2.22222E-6 -0.38935 " pathEditMode="relative" rAng="0" ptsTypes="AA">
                                      <p:cBhvr>
                                        <p:cTn id="36" dur="2000" fill="hold"/>
                                        <p:tgtEl>
                                          <p:spTgt spid="38"/>
                                        </p:tgtEl>
                                        <p:attrNameLst>
                                          <p:attrName>ppt_x</p:attrName>
                                          <p:attrName>ppt_y</p:attrName>
                                        </p:attrNameLst>
                                      </p:cBhvr>
                                      <p:rCtr x="0" y="-19468"/>
                                    </p:animMotion>
                                  </p:childTnLst>
                                </p:cTn>
                              </p:par>
                            </p:childTnLst>
                          </p:cTn>
                        </p:par>
                        <p:par>
                          <p:cTn id="37" fill="hold">
                            <p:stCondLst>
                              <p:cond delay="2000"/>
                            </p:stCondLst>
                            <p:childTnLst>
                              <p:par>
                                <p:cTn id="38" presetID="10" presetClass="entr" presetSubtype="0" fill="hold" grpId="0" nodeType="afterEffect">
                                  <p:stCondLst>
                                    <p:cond delay="0"/>
                                  </p:stCondLst>
                                  <p:childTnLst>
                                    <p:set>
                                      <p:cBhvr>
                                        <p:cTn id="39" dur="1" fill="hold">
                                          <p:stCondLst>
                                            <p:cond delay="0"/>
                                          </p:stCondLst>
                                        </p:cTn>
                                        <p:tgtEl>
                                          <p:spTgt spid="88"/>
                                        </p:tgtEl>
                                        <p:attrNameLst>
                                          <p:attrName>style.visibility</p:attrName>
                                        </p:attrNameLst>
                                      </p:cBhvr>
                                      <p:to>
                                        <p:strVal val="visible"/>
                                      </p:to>
                                    </p:set>
                                    <p:animEffect transition="in" filter="fade">
                                      <p:cBhvr>
                                        <p:cTn id="40" dur="750"/>
                                        <p:tgtEl>
                                          <p:spTgt spid="88"/>
                                        </p:tgtEl>
                                      </p:cBhvr>
                                    </p:animEffect>
                                  </p:childTnLst>
                                </p:cTn>
                              </p:par>
                            </p:childTnLst>
                          </p:cTn>
                        </p:par>
                        <p:par>
                          <p:cTn id="41" fill="hold">
                            <p:stCondLst>
                              <p:cond delay="2750"/>
                            </p:stCondLst>
                            <p:childTnLst>
                              <p:par>
                                <p:cTn id="42" presetID="10" presetClass="entr" presetSubtype="0" fill="hold" grpId="0" nodeType="afterEffect">
                                  <p:stCondLst>
                                    <p:cond delay="0"/>
                                  </p:stCondLst>
                                  <p:childTnLst>
                                    <p:set>
                                      <p:cBhvr>
                                        <p:cTn id="43" dur="1" fill="hold">
                                          <p:stCondLst>
                                            <p:cond delay="0"/>
                                          </p:stCondLst>
                                        </p:cTn>
                                        <p:tgtEl>
                                          <p:spTgt spid="87"/>
                                        </p:tgtEl>
                                        <p:attrNameLst>
                                          <p:attrName>style.visibility</p:attrName>
                                        </p:attrNameLst>
                                      </p:cBhvr>
                                      <p:to>
                                        <p:strVal val="visible"/>
                                      </p:to>
                                    </p:set>
                                    <p:animEffect transition="in" filter="fade">
                                      <p:cBhvr>
                                        <p:cTn id="44" dur="750"/>
                                        <p:tgtEl>
                                          <p:spTgt spid="87"/>
                                        </p:tgtEl>
                                      </p:cBhvr>
                                    </p:animEffect>
                                  </p:childTnLst>
                                </p:cTn>
                              </p:par>
                            </p:childTnLst>
                          </p:cTn>
                        </p:par>
                        <p:par>
                          <p:cTn id="45" fill="hold">
                            <p:stCondLst>
                              <p:cond delay="3500"/>
                            </p:stCondLst>
                            <p:childTnLst>
                              <p:par>
                                <p:cTn id="46" presetID="22" presetClass="entr" presetSubtype="8" fill="hold" grpId="0" nodeType="afterEffect">
                                  <p:stCondLst>
                                    <p:cond delay="0"/>
                                  </p:stCondLst>
                                  <p:childTnLst>
                                    <p:set>
                                      <p:cBhvr>
                                        <p:cTn id="47" dur="1" fill="hold">
                                          <p:stCondLst>
                                            <p:cond delay="0"/>
                                          </p:stCondLst>
                                        </p:cTn>
                                        <p:tgtEl>
                                          <p:spTgt spid="86"/>
                                        </p:tgtEl>
                                        <p:attrNameLst>
                                          <p:attrName>style.visibility</p:attrName>
                                        </p:attrNameLst>
                                      </p:cBhvr>
                                      <p:to>
                                        <p:strVal val="visible"/>
                                      </p:to>
                                    </p:set>
                                    <p:animEffect transition="in" filter="wipe(left)">
                                      <p:cBhvr>
                                        <p:cTn id="48" dur="750"/>
                                        <p:tgtEl>
                                          <p:spTgt spid="86"/>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xit" presetSubtype="0" fill="hold" grpId="1" nodeType="clickEffect">
                                  <p:stCondLst>
                                    <p:cond delay="0"/>
                                  </p:stCondLst>
                                  <p:childTnLst>
                                    <p:animEffect transition="out" filter="fade">
                                      <p:cBhvr>
                                        <p:cTn id="52" dur="750"/>
                                        <p:tgtEl>
                                          <p:spTgt spid="88"/>
                                        </p:tgtEl>
                                      </p:cBhvr>
                                    </p:animEffect>
                                    <p:set>
                                      <p:cBhvr>
                                        <p:cTn id="53" dur="1" fill="hold">
                                          <p:stCondLst>
                                            <p:cond delay="749"/>
                                          </p:stCondLst>
                                        </p:cTn>
                                        <p:tgtEl>
                                          <p:spTgt spid="88"/>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750"/>
                                        <p:tgtEl>
                                          <p:spTgt spid="87"/>
                                        </p:tgtEl>
                                      </p:cBhvr>
                                    </p:animEffect>
                                    <p:set>
                                      <p:cBhvr>
                                        <p:cTn id="56" dur="1" fill="hold">
                                          <p:stCondLst>
                                            <p:cond delay="749"/>
                                          </p:stCondLst>
                                        </p:cTn>
                                        <p:tgtEl>
                                          <p:spTgt spid="87"/>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750"/>
                                        <p:tgtEl>
                                          <p:spTgt spid="86"/>
                                        </p:tgtEl>
                                      </p:cBhvr>
                                    </p:animEffect>
                                    <p:set>
                                      <p:cBhvr>
                                        <p:cTn id="59" dur="1" fill="hold">
                                          <p:stCondLst>
                                            <p:cond delay="749"/>
                                          </p:stCondLst>
                                        </p:cTn>
                                        <p:tgtEl>
                                          <p:spTgt spid="86"/>
                                        </p:tgtEl>
                                        <p:attrNameLst>
                                          <p:attrName>style.visibility</p:attrName>
                                        </p:attrNameLst>
                                      </p:cBhvr>
                                      <p:to>
                                        <p:strVal val="hidden"/>
                                      </p:to>
                                    </p:set>
                                  </p:childTnLst>
                                </p:cTn>
                              </p:par>
                              <p:par>
                                <p:cTn id="60" presetID="64" presetClass="path" presetSubtype="0" accel="50000" decel="50000" fill="hold" nodeType="withEffect">
                                  <p:stCondLst>
                                    <p:cond delay="0"/>
                                  </p:stCondLst>
                                  <p:childTnLst>
                                    <p:animMotion origin="layout" path="M -2.22222E-6 7.40741E-7 L -2.22222E-6 -0.38935 " pathEditMode="relative" rAng="0" ptsTypes="AA">
                                      <p:cBhvr>
                                        <p:cTn id="61" dur="2000" fill="hold"/>
                                        <p:tgtEl>
                                          <p:spTgt spid="42"/>
                                        </p:tgtEl>
                                        <p:attrNameLst>
                                          <p:attrName>ppt_x</p:attrName>
                                          <p:attrName>ppt_y</p:attrName>
                                        </p:attrNameLst>
                                      </p:cBhvr>
                                      <p:rCtr x="0" y="-19468"/>
                                    </p:animMotion>
                                  </p:childTnLst>
                                </p:cTn>
                              </p:par>
                            </p:childTnLst>
                          </p:cTn>
                        </p:par>
                        <p:par>
                          <p:cTn id="62" fill="hold">
                            <p:stCondLst>
                              <p:cond delay="2000"/>
                            </p:stCondLst>
                            <p:childTnLst>
                              <p:par>
                                <p:cTn id="63" presetID="10" presetClass="entr" presetSubtype="0" fill="hold" grpId="0" nodeType="afterEffect">
                                  <p:stCondLst>
                                    <p:cond delay="0"/>
                                  </p:stCondLst>
                                  <p:childTnLst>
                                    <p:set>
                                      <p:cBhvr>
                                        <p:cTn id="64" dur="1" fill="hold">
                                          <p:stCondLst>
                                            <p:cond delay="0"/>
                                          </p:stCondLst>
                                        </p:cTn>
                                        <p:tgtEl>
                                          <p:spTgt spid="91"/>
                                        </p:tgtEl>
                                        <p:attrNameLst>
                                          <p:attrName>style.visibility</p:attrName>
                                        </p:attrNameLst>
                                      </p:cBhvr>
                                      <p:to>
                                        <p:strVal val="visible"/>
                                      </p:to>
                                    </p:set>
                                    <p:animEffect transition="in" filter="fade">
                                      <p:cBhvr>
                                        <p:cTn id="65" dur="750"/>
                                        <p:tgtEl>
                                          <p:spTgt spid="91"/>
                                        </p:tgtEl>
                                      </p:cBhvr>
                                    </p:animEffect>
                                  </p:childTnLst>
                                </p:cTn>
                              </p:par>
                            </p:childTnLst>
                          </p:cTn>
                        </p:par>
                        <p:par>
                          <p:cTn id="66" fill="hold">
                            <p:stCondLst>
                              <p:cond delay="2750"/>
                            </p:stCondLst>
                            <p:childTnLst>
                              <p:par>
                                <p:cTn id="67" presetID="10" presetClass="entr" presetSubtype="0" fill="hold" grpId="0" nodeType="afterEffect">
                                  <p:stCondLst>
                                    <p:cond delay="0"/>
                                  </p:stCondLst>
                                  <p:childTnLst>
                                    <p:set>
                                      <p:cBhvr>
                                        <p:cTn id="68" dur="1" fill="hold">
                                          <p:stCondLst>
                                            <p:cond delay="0"/>
                                          </p:stCondLst>
                                        </p:cTn>
                                        <p:tgtEl>
                                          <p:spTgt spid="90"/>
                                        </p:tgtEl>
                                        <p:attrNameLst>
                                          <p:attrName>style.visibility</p:attrName>
                                        </p:attrNameLst>
                                      </p:cBhvr>
                                      <p:to>
                                        <p:strVal val="visible"/>
                                      </p:to>
                                    </p:set>
                                    <p:animEffect transition="in" filter="fade">
                                      <p:cBhvr>
                                        <p:cTn id="69" dur="750"/>
                                        <p:tgtEl>
                                          <p:spTgt spid="90"/>
                                        </p:tgtEl>
                                      </p:cBhvr>
                                    </p:animEffect>
                                  </p:childTnLst>
                                </p:cTn>
                              </p:par>
                            </p:childTnLst>
                          </p:cTn>
                        </p:par>
                        <p:par>
                          <p:cTn id="70" fill="hold">
                            <p:stCondLst>
                              <p:cond delay="3500"/>
                            </p:stCondLst>
                            <p:childTnLst>
                              <p:par>
                                <p:cTn id="71" presetID="22" presetClass="entr" presetSubtype="8" fill="hold" grpId="0" nodeType="afterEffect">
                                  <p:stCondLst>
                                    <p:cond delay="0"/>
                                  </p:stCondLst>
                                  <p:childTnLst>
                                    <p:set>
                                      <p:cBhvr>
                                        <p:cTn id="72" dur="1" fill="hold">
                                          <p:stCondLst>
                                            <p:cond delay="0"/>
                                          </p:stCondLst>
                                        </p:cTn>
                                        <p:tgtEl>
                                          <p:spTgt spid="89"/>
                                        </p:tgtEl>
                                        <p:attrNameLst>
                                          <p:attrName>style.visibility</p:attrName>
                                        </p:attrNameLst>
                                      </p:cBhvr>
                                      <p:to>
                                        <p:strVal val="visible"/>
                                      </p:to>
                                    </p:set>
                                    <p:animEffect transition="in" filter="wipe(left)">
                                      <p:cBhvr>
                                        <p:cTn id="73" dur="750"/>
                                        <p:tgtEl>
                                          <p:spTgt spid="89"/>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xit" presetSubtype="0" fill="hold" grpId="1" nodeType="clickEffect">
                                  <p:stCondLst>
                                    <p:cond delay="0"/>
                                  </p:stCondLst>
                                  <p:childTnLst>
                                    <p:animEffect transition="out" filter="fade">
                                      <p:cBhvr>
                                        <p:cTn id="77" dur="750"/>
                                        <p:tgtEl>
                                          <p:spTgt spid="91"/>
                                        </p:tgtEl>
                                      </p:cBhvr>
                                    </p:animEffect>
                                    <p:set>
                                      <p:cBhvr>
                                        <p:cTn id="78" dur="1" fill="hold">
                                          <p:stCondLst>
                                            <p:cond delay="749"/>
                                          </p:stCondLst>
                                        </p:cTn>
                                        <p:tgtEl>
                                          <p:spTgt spid="91"/>
                                        </p:tgtEl>
                                        <p:attrNameLst>
                                          <p:attrName>style.visibility</p:attrName>
                                        </p:attrNameLst>
                                      </p:cBhvr>
                                      <p:to>
                                        <p:strVal val="hidden"/>
                                      </p:to>
                                    </p:set>
                                  </p:childTnLst>
                                </p:cTn>
                              </p:par>
                              <p:par>
                                <p:cTn id="79" presetID="10" presetClass="exit" presetSubtype="0" fill="hold" grpId="1" nodeType="withEffect">
                                  <p:stCondLst>
                                    <p:cond delay="0"/>
                                  </p:stCondLst>
                                  <p:childTnLst>
                                    <p:animEffect transition="out" filter="fade">
                                      <p:cBhvr>
                                        <p:cTn id="80" dur="750"/>
                                        <p:tgtEl>
                                          <p:spTgt spid="90"/>
                                        </p:tgtEl>
                                      </p:cBhvr>
                                    </p:animEffect>
                                    <p:set>
                                      <p:cBhvr>
                                        <p:cTn id="81" dur="1" fill="hold">
                                          <p:stCondLst>
                                            <p:cond delay="749"/>
                                          </p:stCondLst>
                                        </p:cTn>
                                        <p:tgtEl>
                                          <p:spTgt spid="90"/>
                                        </p:tgtEl>
                                        <p:attrNameLst>
                                          <p:attrName>style.visibility</p:attrName>
                                        </p:attrNameLst>
                                      </p:cBhvr>
                                      <p:to>
                                        <p:strVal val="hidden"/>
                                      </p:to>
                                    </p:set>
                                  </p:childTnLst>
                                </p:cTn>
                              </p:par>
                              <p:par>
                                <p:cTn id="82" presetID="10" presetClass="exit" presetSubtype="0" fill="hold" grpId="1" nodeType="withEffect">
                                  <p:stCondLst>
                                    <p:cond delay="0"/>
                                  </p:stCondLst>
                                  <p:childTnLst>
                                    <p:animEffect transition="out" filter="fade">
                                      <p:cBhvr>
                                        <p:cTn id="83" dur="750"/>
                                        <p:tgtEl>
                                          <p:spTgt spid="89"/>
                                        </p:tgtEl>
                                      </p:cBhvr>
                                    </p:animEffect>
                                    <p:set>
                                      <p:cBhvr>
                                        <p:cTn id="84" dur="1" fill="hold">
                                          <p:stCondLst>
                                            <p:cond delay="749"/>
                                          </p:stCondLst>
                                        </p:cTn>
                                        <p:tgtEl>
                                          <p:spTgt spid="89"/>
                                        </p:tgtEl>
                                        <p:attrNameLst>
                                          <p:attrName>style.visibility</p:attrName>
                                        </p:attrNameLst>
                                      </p:cBhvr>
                                      <p:to>
                                        <p:strVal val="hidden"/>
                                      </p:to>
                                    </p:set>
                                  </p:childTnLst>
                                </p:cTn>
                              </p:par>
                              <p:par>
                                <p:cTn id="85" presetID="64" presetClass="path" presetSubtype="0" accel="50000" decel="50000" fill="hold" nodeType="withEffect">
                                  <p:stCondLst>
                                    <p:cond delay="0"/>
                                  </p:stCondLst>
                                  <p:childTnLst>
                                    <p:animMotion origin="layout" path="M -2.22222E-6 7.40741E-7 L -2.22222E-6 -0.38935 " pathEditMode="relative" rAng="0" ptsTypes="AA">
                                      <p:cBhvr>
                                        <p:cTn id="86" dur="2000" fill="hold"/>
                                        <p:tgtEl>
                                          <p:spTgt spid="41"/>
                                        </p:tgtEl>
                                        <p:attrNameLst>
                                          <p:attrName>ppt_x</p:attrName>
                                          <p:attrName>ppt_y</p:attrName>
                                        </p:attrNameLst>
                                      </p:cBhvr>
                                      <p:rCtr x="0" y="-19468"/>
                                    </p:animMotion>
                                  </p:childTnLst>
                                </p:cTn>
                              </p:par>
                            </p:childTnLst>
                          </p:cTn>
                        </p:par>
                        <p:par>
                          <p:cTn id="87" fill="hold">
                            <p:stCondLst>
                              <p:cond delay="2000"/>
                            </p:stCondLst>
                            <p:childTnLst>
                              <p:par>
                                <p:cTn id="88" presetID="10" presetClass="entr" presetSubtype="0" fill="hold" grpId="0" nodeType="afterEffect">
                                  <p:stCondLst>
                                    <p:cond delay="0"/>
                                  </p:stCondLst>
                                  <p:childTnLst>
                                    <p:set>
                                      <p:cBhvr>
                                        <p:cTn id="89" dur="1" fill="hold">
                                          <p:stCondLst>
                                            <p:cond delay="0"/>
                                          </p:stCondLst>
                                        </p:cTn>
                                        <p:tgtEl>
                                          <p:spTgt spid="94"/>
                                        </p:tgtEl>
                                        <p:attrNameLst>
                                          <p:attrName>style.visibility</p:attrName>
                                        </p:attrNameLst>
                                      </p:cBhvr>
                                      <p:to>
                                        <p:strVal val="visible"/>
                                      </p:to>
                                    </p:set>
                                    <p:animEffect transition="in" filter="fade">
                                      <p:cBhvr>
                                        <p:cTn id="90" dur="750"/>
                                        <p:tgtEl>
                                          <p:spTgt spid="94"/>
                                        </p:tgtEl>
                                      </p:cBhvr>
                                    </p:animEffect>
                                  </p:childTnLst>
                                </p:cTn>
                              </p:par>
                            </p:childTnLst>
                          </p:cTn>
                        </p:par>
                        <p:par>
                          <p:cTn id="91" fill="hold">
                            <p:stCondLst>
                              <p:cond delay="2750"/>
                            </p:stCondLst>
                            <p:childTnLst>
                              <p:par>
                                <p:cTn id="92" presetID="10" presetClass="entr" presetSubtype="0" fill="hold" grpId="0" nodeType="afterEffect">
                                  <p:stCondLst>
                                    <p:cond delay="0"/>
                                  </p:stCondLst>
                                  <p:childTnLst>
                                    <p:set>
                                      <p:cBhvr>
                                        <p:cTn id="93" dur="1" fill="hold">
                                          <p:stCondLst>
                                            <p:cond delay="0"/>
                                          </p:stCondLst>
                                        </p:cTn>
                                        <p:tgtEl>
                                          <p:spTgt spid="93"/>
                                        </p:tgtEl>
                                        <p:attrNameLst>
                                          <p:attrName>style.visibility</p:attrName>
                                        </p:attrNameLst>
                                      </p:cBhvr>
                                      <p:to>
                                        <p:strVal val="visible"/>
                                      </p:to>
                                    </p:set>
                                    <p:animEffect transition="in" filter="fade">
                                      <p:cBhvr>
                                        <p:cTn id="94" dur="750"/>
                                        <p:tgtEl>
                                          <p:spTgt spid="93"/>
                                        </p:tgtEl>
                                      </p:cBhvr>
                                    </p:animEffect>
                                  </p:childTnLst>
                                </p:cTn>
                              </p:par>
                            </p:childTnLst>
                          </p:cTn>
                        </p:par>
                        <p:par>
                          <p:cTn id="95" fill="hold">
                            <p:stCondLst>
                              <p:cond delay="3500"/>
                            </p:stCondLst>
                            <p:childTnLst>
                              <p:par>
                                <p:cTn id="96" presetID="22" presetClass="entr" presetSubtype="8" fill="hold" grpId="0" nodeType="afterEffect">
                                  <p:stCondLst>
                                    <p:cond delay="0"/>
                                  </p:stCondLst>
                                  <p:childTnLst>
                                    <p:set>
                                      <p:cBhvr>
                                        <p:cTn id="97" dur="1" fill="hold">
                                          <p:stCondLst>
                                            <p:cond delay="0"/>
                                          </p:stCondLst>
                                        </p:cTn>
                                        <p:tgtEl>
                                          <p:spTgt spid="92"/>
                                        </p:tgtEl>
                                        <p:attrNameLst>
                                          <p:attrName>style.visibility</p:attrName>
                                        </p:attrNameLst>
                                      </p:cBhvr>
                                      <p:to>
                                        <p:strVal val="visible"/>
                                      </p:to>
                                    </p:set>
                                    <p:animEffect transition="in" filter="wipe(left)">
                                      <p:cBhvr>
                                        <p:cTn id="98" dur="750"/>
                                        <p:tgtEl>
                                          <p:spTgt spid="92"/>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xit" presetSubtype="0" fill="hold" grpId="1" nodeType="clickEffect">
                                  <p:stCondLst>
                                    <p:cond delay="0"/>
                                  </p:stCondLst>
                                  <p:childTnLst>
                                    <p:animEffect transition="out" filter="fade">
                                      <p:cBhvr>
                                        <p:cTn id="102" dur="750"/>
                                        <p:tgtEl>
                                          <p:spTgt spid="94"/>
                                        </p:tgtEl>
                                      </p:cBhvr>
                                    </p:animEffect>
                                    <p:set>
                                      <p:cBhvr>
                                        <p:cTn id="103" dur="1" fill="hold">
                                          <p:stCondLst>
                                            <p:cond delay="749"/>
                                          </p:stCondLst>
                                        </p:cTn>
                                        <p:tgtEl>
                                          <p:spTgt spid="94"/>
                                        </p:tgtEl>
                                        <p:attrNameLst>
                                          <p:attrName>style.visibility</p:attrName>
                                        </p:attrNameLst>
                                      </p:cBhvr>
                                      <p:to>
                                        <p:strVal val="hidden"/>
                                      </p:to>
                                    </p:set>
                                  </p:childTnLst>
                                </p:cTn>
                              </p:par>
                              <p:par>
                                <p:cTn id="104" presetID="10" presetClass="exit" presetSubtype="0" fill="hold" grpId="1" nodeType="withEffect">
                                  <p:stCondLst>
                                    <p:cond delay="0"/>
                                  </p:stCondLst>
                                  <p:childTnLst>
                                    <p:animEffect transition="out" filter="fade">
                                      <p:cBhvr>
                                        <p:cTn id="105" dur="750"/>
                                        <p:tgtEl>
                                          <p:spTgt spid="93"/>
                                        </p:tgtEl>
                                      </p:cBhvr>
                                    </p:animEffect>
                                    <p:set>
                                      <p:cBhvr>
                                        <p:cTn id="106" dur="1" fill="hold">
                                          <p:stCondLst>
                                            <p:cond delay="749"/>
                                          </p:stCondLst>
                                        </p:cTn>
                                        <p:tgtEl>
                                          <p:spTgt spid="93"/>
                                        </p:tgtEl>
                                        <p:attrNameLst>
                                          <p:attrName>style.visibility</p:attrName>
                                        </p:attrNameLst>
                                      </p:cBhvr>
                                      <p:to>
                                        <p:strVal val="hidden"/>
                                      </p:to>
                                    </p:set>
                                  </p:childTnLst>
                                </p:cTn>
                              </p:par>
                              <p:par>
                                <p:cTn id="107" presetID="10" presetClass="exit" presetSubtype="0" fill="hold" grpId="1" nodeType="withEffect">
                                  <p:stCondLst>
                                    <p:cond delay="0"/>
                                  </p:stCondLst>
                                  <p:childTnLst>
                                    <p:animEffect transition="out" filter="fade">
                                      <p:cBhvr>
                                        <p:cTn id="108" dur="750"/>
                                        <p:tgtEl>
                                          <p:spTgt spid="92"/>
                                        </p:tgtEl>
                                      </p:cBhvr>
                                    </p:animEffect>
                                    <p:set>
                                      <p:cBhvr>
                                        <p:cTn id="109" dur="1" fill="hold">
                                          <p:stCondLst>
                                            <p:cond delay="749"/>
                                          </p:stCondLst>
                                        </p:cTn>
                                        <p:tgtEl>
                                          <p:spTgt spid="92"/>
                                        </p:tgtEl>
                                        <p:attrNameLst>
                                          <p:attrName>style.visibility</p:attrName>
                                        </p:attrNameLst>
                                      </p:cBhvr>
                                      <p:to>
                                        <p:strVal val="hidden"/>
                                      </p:to>
                                    </p:set>
                                  </p:childTnLst>
                                </p:cTn>
                              </p:par>
                              <p:par>
                                <p:cTn id="110" presetID="64" presetClass="path" presetSubtype="0" accel="50000" decel="50000" fill="hold" nodeType="withEffect">
                                  <p:stCondLst>
                                    <p:cond delay="0"/>
                                  </p:stCondLst>
                                  <p:childTnLst>
                                    <p:animMotion origin="layout" path="M -2.22222E-6 7.40741E-7 L -2.22222E-6 -0.38935 " pathEditMode="relative" rAng="0" ptsTypes="AA">
                                      <p:cBhvr>
                                        <p:cTn id="111" dur="2000" fill="hold"/>
                                        <p:tgtEl>
                                          <p:spTgt spid="34"/>
                                        </p:tgtEl>
                                        <p:attrNameLst>
                                          <p:attrName>ppt_x</p:attrName>
                                          <p:attrName>ppt_y</p:attrName>
                                        </p:attrNameLst>
                                      </p:cBhvr>
                                      <p:rCtr x="0" y="-19468"/>
                                    </p:animMotion>
                                  </p:childTnLst>
                                </p:cTn>
                              </p:par>
                            </p:childTnLst>
                          </p:cTn>
                        </p:par>
                        <p:par>
                          <p:cTn id="112" fill="hold">
                            <p:stCondLst>
                              <p:cond delay="2000"/>
                            </p:stCondLst>
                            <p:childTnLst>
                              <p:par>
                                <p:cTn id="113" presetID="10" presetClass="entr" presetSubtype="0" fill="hold" grpId="0" nodeType="afterEffect">
                                  <p:stCondLst>
                                    <p:cond delay="0"/>
                                  </p:stCondLst>
                                  <p:childTnLst>
                                    <p:set>
                                      <p:cBhvr>
                                        <p:cTn id="114" dur="1" fill="hold">
                                          <p:stCondLst>
                                            <p:cond delay="0"/>
                                          </p:stCondLst>
                                        </p:cTn>
                                        <p:tgtEl>
                                          <p:spTgt spid="97"/>
                                        </p:tgtEl>
                                        <p:attrNameLst>
                                          <p:attrName>style.visibility</p:attrName>
                                        </p:attrNameLst>
                                      </p:cBhvr>
                                      <p:to>
                                        <p:strVal val="visible"/>
                                      </p:to>
                                    </p:set>
                                    <p:animEffect transition="in" filter="fade">
                                      <p:cBhvr>
                                        <p:cTn id="115" dur="750"/>
                                        <p:tgtEl>
                                          <p:spTgt spid="97"/>
                                        </p:tgtEl>
                                      </p:cBhvr>
                                    </p:animEffect>
                                  </p:childTnLst>
                                </p:cTn>
                              </p:par>
                            </p:childTnLst>
                          </p:cTn>
                        </p:par>
                        <p:par>
                          <p:cTn id="116" fill="hold">
                            <p:stCondLst>
                              <p:cond delay="2750"/>
                            </p:stCondLst>
                            <p:childTnLst>
                              <p:par>
                                <p:cTn id="117" presetID="10" presetClass="entr" presetSubtype="0" fill="hold" grpId="0" nodeType="afterEffect">
                                  <p:stCondLst>
                                    <p:cond delay="0"/>
                                  </p:stCondLst>
                                  <p:childTnLst>
                                    <p:set>
                                      <p:cBhvr>
                                        <p:cTn id="118" dur="1" fill="hold">
                                          <p:stCondLst>
                                            <p:cond delay="0"/>
                                          </p:stCondLst>
                                        </p:cTn>
                                        <p:tgtEl>
                                          <p:spTgt spid="96"/>
                                        </p:tgtEl>
                                        <p:attrNameLst>
                                          <p:attrName>style.visibility</p:attrName>
                                        </p:attrNameLst>
                                      </p:cBhvr>
                                      <p:to>
                                        <p:strVal val="visible"/>
                                      </p:to>
                                    </p:set>
                                    <p:animEffect transition="in" filter="fade">
                                      <p:cBhvr>
                                        <p:cTn id="119" dur="750"/>
                                        <p:tgtEl>
                                          <p:spTgt spid="96"/>
                                        </p:tgtEl>
                                      </p:cBhvr>
                                    </p:animEffect>
                                  </p:childTnLst>
                                </p:cTn>
                              </p:par>
                            </p:childTnLst>
                          </p:cTn>
                        </p:par>
                        <p:par>
                          <p:cTn id="120" fill="hold">
                            <p:stCondLst>
                              <p:cond delay="3500"/>
                            </p:stCondLst>
                            <p:childTnLst>
                              <p:par>
                                <p:cTn id="121" presetID="22" presetClass="entr" presetSubtype="8" fill="hold" grpId="0" nodeType="afterEffect">
                                  <p:stCondLst>
                                    <p:cond delay="0"/>
                                  </p:stCondLst>
                                  <p:childTnLst>
                                    <p:set>
                                      <p:cBhvr>
                                        <p:cTn id="122" dur="1" fill="hold">
                                          <p:stCondLst>
                                            <p:cond delay="0"/>
                                          </p:stCondLst>
                                        </p:cTn>
                                        <p:tgtEl>
                                          <p:spTgt spid="95"/>
                                        </p:tgtEl>
                                        <p:attrNameLst>
                                          <p:attrName>style.visibility</p:attrName>
                                        </p:attrNameLst>
                                      </p:cBhvr>
                                      <p:to>
                                        <p:strVal val="visible"/>
                                      </p:to>
                                    </p:set>
                                    <p:animEffect transition="in" filter="wipe(left)">
                                      <p:cBhvr>
                                        <p:cTn id="123" dur="750"/>
                                        <p:tgtEl>
                                          <p:spTgt spid="95"/>
                                        </p:tgtEl>
                                      </p:cBhvr>
                                    </p:animEffect>
                                  </p:childTnLst>
                                </p:cTn>
                              </p:par>
                            </p:childTnLst>
                          </p:cTn>
                        </p:par>
                      </p:childTnLst>
                    </p:cTn>
                  </p:par>
                  <p:par>
                    <p:cTn id="124" fill="hold">
                      <p:stCondLst>
                        <p:cond delay="indefinite"/>
                      </p:stCondLst>
                      <p:childTnLst>
                        <p:par>
                          <p:cTn id="125" fill="hold">
                            <p:stCondLst>
                              <p:cond delay="0"/>
                            </p:stCondLst>
                            <p:childTnLst>
                              <p:par>
                                <p:cTn id="126" presetID="10" presetClass="exit" presetSubtype="0" fill="hold" grpId="1" nodeType="clickEffect">
                                  <p:stCondLst>
                                    <p:cond delay="0"/>
                                  </p:stCondLst>
                                  <p:childTnLst>
                                    <p:animEffect transition="out" filter="fade">
                                      <p:cBhvr>
                                        <p:cTn id="127" dur="750"/>
                                        <p:tgtEl>
                                          <p:spTgt spid="97"/>
                                        </p:tgtEl>
                                      </p:cBhvr>
                                    </p:animEffect>
                                    <p:set>
                                      <p:cBhvr>
                                        <p:cTn id="128" dur="1" fill="hold">
                                          <p:stCondLst>
                                            <p:cond delay="749"/>
                                          </p:stCondLst>
                                        </p:cTn>
                                        <p:tgtEl>
                                          <p:spTgt spid="97"/>
                                        </p:tgtEl>
                                        <p:attrNameLst>
                                          <p:attrName>style.visibility</p:attrName>
                                        </p:attrNameLst>
                                      </p:cBhvr>
                                      <p:to>
                                        <p:strVal val="hidden"/>
                                      </p:to>
                                    </p:set>
                                  </p:childTnLst>
                                </p:cTn>
                              </p:par>
                              <p:par>
                                <p:cTn id="129" presetID="10" presetClass="exit" presetSubtype="0" fill="hold" grpId="1" nodeType="withEffect">
                                  <p:stCondLst>
                                    <p:cond delay="0"/>
                                  </p:stCondLst>
                                  <p:childTnLst>
                                    <p:animEffect transition="out" filter="fade">
                                      <p:cBhvr>
                                        <p:cTn id="130" dur="750"/>
                                        <p:tgtEl>
                                          <p:spTgt spid="96"/>
                                        </p:tgtEl>
                                      </p:cBhvr>
                                    </p:animEffect>
                                    <p:set>
                                      <p:cBhvr>
                                        <p:cTn id="131" dur="1" fill="hold">
                                          <p:stCondLst>
                                            <p:cond delay="749"/>
                                          </p:stCondLst>
                                        </p:cTn>
                                        <p:tgtEl>
                                          <p:spTgt spid="96"/>
                                        </p:tgtEl>
                                        <p:attrNameLst>
                                          <p:attrName>style.visibility</p:attrName>
                                        </p:attrNameLst>
                                      </p:cBhvr>
                                      <p:to>
                                        <p:strVal val="hidden"/>
                                      </p:to>
                                    </p:set>
                                  </p:childTnLst>
                                </p:cTn>
                              </p:par>
                              <p:par>
                                <p:cTn id="132" presetID="10" presetClass="exit" presetSubtype="0" fill="hold" grpId="1" nodeType="withEffect">
                                  <p:stCondLst>
                                    <p:cond delay="0"/>
                                  </p:stCondLst>
                                  <p:childTnLst>
                                    <p:animEffect transition="out" filter="fade">
                                      <p:cBhvr>
                                        <p:cTn id="133" dur="750"/>
                                        <p:tgtEl>
                                          <p:spTgt spid="95"/>
                                        </p:tgtEl>
                                      </p:cBhvr>
                                    </p:animEffect>
                                    <p:set>
                                      <p:cBhvr>
                                        <p:cTn id="134" dur="1" fill="hold">
                                          <p:stCondLst>
                                            <p:cond delay="749"/>
                                          </p:stCondLst>
                                        </p:cTn>
                                        <p:tgtEl>
                                          <p:spTgt spid="95"/>
                                        </p:tgtEl>
                                        <p:attrNameLst>
                                          <p:attrName>style.visibility</p:attrName>
                                        </p:attrNameLst>
                                      </p:cBhvr>
                                      <p:to>
                                        <p:strVal val="hidden"/>
                                      </p:to>
                                    </p:set>
                                  </p:childTnLst>
                                </p:cTn>
                              </p:par>
                              <p:par>
                                <p:cTn id="135" presetID="64" presetClass="path" presetSubtype="0" accel="50000" decel="50000" fill="hold" nodeType="withEffect">
                                  <p:stCondLst>
                                    <p:cond delay="0"/>
                                  </p:stCondLst>
                                  <p:childTnLst>
                                    <p:animMotion origin="layout" path="M -2.22222E-6 7.40741E-7 L -2.22222E-6 -0.38935 " pathEditMode="relative" rAng="0" ptsTypes="AA">
                                      <p:cBhvr>
                                        <p:cTn id="136" dur="2000" fill="hold"/>
                                        <p:tgtEl>
                                          <p:spTgt spid="35"/>
                                        </p:tgtEl>
                                        <p:attrNameLst>
                                          <p:attrName>ppt_x</p:attrName>
                                          <p:attrName>ppt_y</p:attrName>
                                        </p:attrNameLst>
                                      </p:cBhvr>
                                      <p:rCtr x="0" y="-19468"/>
                                    </p:animMotion>
                                  </p:childTnLst>
                                </p:cTn>
                              </p:par>
                            </p:childTnLst>
                          </p:cTn>
                        </p:par>
                        <p:par>
                          <p:cTn id="137" fill="hold">
                            <p:stCondLst>
                              <p:cond delay="2000"/>
                            </p:stCondLst>
                            <p:childTnLst>
                              <p:par>
                                <p:cTn id="138" presetID="10" presetClass="entr" presetSubtype="0" fill="hold" grpId="0" nodeType="afterEffect">
                                  <p:stCondLst>
                                    <p:cond delay="0"/>
                                  </p:stCondLst>
                                  <p:childTnLst>
                                    <p:set>
                                      <p:cBhvr>
                                        <p:cTn id="139" dur="1" fill="hold">
                                          <p:stCondLst>
                                            <p:cond delay="0"/>
                                          </p:stCondLst>
                                        </p:cTn>
                                        <p:tgtEl>
                                          <p:spTgt spid="100"/>
                                        </p:tgtEl>
                                        <p:attrNameLst>
                                          <p:attrName>style.visibility</p:attrName>
                                        </p:attrNameLst>
                                      </p:cBhvr>
                                      <p:to>
                                        <p:strVal val="visible"/>
                                      </p:to>
                                    </p:set>
                                    <p:animEffect transition="in" filter="fade">
                                      <p:cBhvr>
                                        <p:cTn id="140" dur="750"/>
                                        <p:tgtEl>
                                          <p:spTgt spid="100"/>
                                        </p:tgtEl>
                                      </p:cBhvr>
                                    </p:animEffect>
                                  </p:childTnLst>
                                </p:cTn>
                              </p:par>
                            </p:childTnLst>
                          </p:cTn>
                        </p:par>
                        <p:par>
                          <p:cTn id="141" fill="hold">
                            <p:stCondLst>
                              <p:cond delay="2750"/>
                            </p:stCondLst>
                            <p:childTnLst>
                              <p:par>
                                <p:cTn id="142" presetID="10" presetClass="entr" presetSubtype="0" fill="hold" grpId="0" nodeType="afterEffect">
                                  <p:stCondLst>
                                    <p:cond delay="0"/>
                                  </p:stCondLst>
                                  <p:childTnLst>
                                    <p:set>
                                      <p:cBhvr>
                                        <p:cTn id="143" dur="1" fill="hold">
                                          <p:stCondLst>
                                            <p:cond delay="0"/>
                                          </p:stCondLst>
                                        </p:cTn>
                                        <p:tgtEl>
                                          <p:spTgt spid="99"/>
                                        </p:tgtEl>
                                        <p:attrNameLst>
                                          <p:attrName>style.visibility</p:attrName>
                                        </p:attrNameLst>
                                      </p:cBhvr>
                                      <p:to>
                                        <p:strVal val="visible"/>
                                      </p:to>
                                    </p:set>
                                    <p:animEffect transition="in" filter="fade">
                                      <p:cBhvr>
                                        <p:cTn id="144" dur="750"/>
                                        <p:tgtEl>
                                          <p:spTgt spid="99"/>
                                        </p:tgtEl>
                                      </p:cBhvr>
                                    </p:animEffect>
                                  </p:childTnLst>
                                </p:cTn>
                              </p:par>
                            </p:childTnLst>
                          </p:cTn>
                        </p:par>
                        <p:par>
                          <p:cTn id="145" fill="hold">
                            <p:stCondLst>
                              <p:cond delay="3500"/>
                            </p:stCondLst>
                            <p:childTnLst>
                              <p:par>
                                <p:cTn id="146" presetID="22" presetClass="entr" presetSubtype="8" fill="hold" grpId="0" nodeType="afterEffect">
                                  <p:stCondLst>
                                    <p:cond delay="0"/>
                                  </p:stCondLst>
                                  <p:childTnLst>
                                    <p:set>
                                      <p:cBhvr>
                                        <p:cTn id="147" dur="1" fill="hold">
                                          <p:stCondLst>
                                            <p:cond delay="0"/>
                                          </p:stCondLst>
                                        </p:cTn>
                                        <p:tgtEl>
                                          <p:spTgt spid="98"/>
                                        </p:tgtEl>
                                        <p:attrNameLst>
                                          <p:attrName>style.visibility</p:attrName>
                                        </p:attrNameLst>
                                      </p:cBhvr>
                                      <p:to>
                                        <p:strVal val="visible"/>
                                      </p:to>
                                    </p:set>
                                    <p:animEffect transition="in" filter="wipe(left)">
                                      <p:cBhvr>
                                        <p:cTn id="148" dur="750"/>
                                        <p:tgtEl>
                                          <p:spTgt spid="98"/>
                                        </p:tgtEl>
                                      </p:cBhvr>
                                    </p:animEffect>
                                  </p:childTnLst>
                                </p:cTn>
                              </p:par>
                            </p:childTnLst>
                          </p:cTn>
                        </p:par>
                      </p:childTnLst>
                    </p:cTn>
                  </p:par>
                  <p:par>
                    <p:cTn id="149" fill="hold">
                      <p:stCondLst>
                        <p:cond delay="indefinite"/>
                      </p:stCondLst>
                      <p:childTnLst>
                        <p:par>
                          <p:cTn id="150" fill="hold">
                            <p:stCondLst>
                              <p:cond delay="0"/>
                            </p:stCondLst>
                            <p:childTnLst>
                              <p:par>
                                <p:cTn id="151" presetID="10" presetClass="exit" presetSubtype="0" fill="hold" grpId="1" nodeType="clickEffect">
                                  <p:stCondLst>
                                    <p:cond delay="0"/>
                                  </p:stCondLst>
                                  <p:childTnLst>
                                    <p:animEffect transition="out" filter="fade">
                                      <p:cBhvr>
                                        <p:cTn id="152" dur="750"/>
                                        <p:tgtEl>
                                          <p:spTgt spid="100"/>
                                        </p:tgtEl>
                                      </p:cBhvr>
                                    </p:animEffect>
                                    <p:set>
                                      <p:cBhvr>
                                        <p:cTn id="153" dur="1" fill="hold">
                                          <p:stCondLst>
                                            <p:cond delay="749"/>
                                          </p:stCondLst>
                                        </p:cTn>
                                        <p:tgtEl>
                                          <p:spTgt spid="100"/>
                                        </p:tgtEl>
                                        <p:attrNameLst>
                                          <p:attrName>style.visibility</p:attrName>
                                        </p:attrNameLst>
                                      </p:cBhvr>
                                      <p:to>
                                        <p:strVal val="hidden"/>
                                      </p:to>
                                    </p:set>
                                  </p:childTnLst>
                                </p:cTn>
                              </p:par>
                              <p:par>
                                <p:cTn id="154" presetID="10" presetClass="exit" presetSubtype="0" fill="hold" grpId="1" nodeType="withEffect">
                                  <p:stCondLst>
                                    <p:cond delay="0"/>
                                  </p:stCondLst>
                                  <p:childTnLst>
                                    <p:animEffect transition="out" filter="fade">
                                      <p:cBhvr>
                                        <p:cTn id="155" dur="750"/>
                                        <p:tgtEl>
                                          <p:spTgt spid="99"/>
                                        </p:tgtEl>
                                      </p:cBhvr>
                                    </p:animEffect>
                                    <p:set>
                                      <p:cBhvr>
                                        <p:cTn id="156" dur="1" fill="hold">
                                          <p:stCondLst>
                                            <p:cond delay="749"/>
                                          </p:stCondLst>
                                        </p:cTn>
                                        <p:tgtEl>
                                          <p:spTgt spid="99"/>
                                        </p:tgtEl>
                                        <p:attrNameLst>
                                          <p:attrName>style.visibility</p:attrName>
                                        </p:attrNameLst>
                                      </p:cBhvr>
                                      <p:to>
                                        <p:strVal val="hidden"/>
                                      </p:to>
                                    </p:set>
                                  </p:childTnLst>
                                </p:cTn>
                              </p:par>
                              <p:par>
                                <p:cTn id="157" presetID="10" presetClass="exit" presetSubtype="0" fill="hold" grpId="1" nodeType="withEffect">
                                  <p:stCondLst>
                                    <p:cond delay="0"/>
                                  </p:stCondLst>
                                  <p:childTnLst>
                                    <p:animEffect transition="out" filter="fade">
                                      <p:cBhvr>
                                        <p:cTn id="158" dur="750"/>
                                        <p:tgtEl>
                                          <p:spTgt spid="98"/>
                                        </p:tgtEl>
                                      </p:cBhvr>
                                    </p:animEffect>
                                    <p:set>
                                      <p:cBhvr>
                                        <p:cTn id="159" dur="1" fill="hold">
                                          <p:stCondLst>
                                            <p:cond delay="749"/>
                                          </p:stCondLst>
                                        </p:cTn>
                                        <p:tgtEl>
                                          <p:spTgt spid="98"/>
                                        </p:tgtEl>
                                        <p:attrNameLst>
                                          <p:attrName>style.visibility</p:attrName>
                                        </p:attrNameLst>
                                      </p:cBhvr>
                                      <p:to>
                                        <p:strVal val="hidden"/>
                                      </p:to>
                                    </p:set>
                                  </p:childTnLst>
                                </p:cTn>
                              </p:par>
                              <p:par>
                                <p:cTn id="160" presetID="64" presetClass="path" presetSubtype="0" accel="50000" decel="50000" fill="hold" nodeType="withEffect">
                                  <p:stCondLst>
                                    <p:cond delay="0"/>
                                  </p:stCondLst>
                                  <p:childTnLst>
                                    <p:animMotion origin="layout" path="M -2.22222E-6 7.40741E-7 L -2.22222E-6 -0.38935 " pathEditMode="relative" rAng="0" ptsTypes="AA">
                                      <p:cBhvr>
                                        <p:cTn id="161" dur="2000" fill="hold"/>
                                        <p:tgtEl>
                                          <p:spTgt spid="36"/>
                                        </p:tgtEl>
                                        <p:attrNameLst>
                                          <p:attrName>ppt_x</p:attrName>
                                          <p:attrName>ppt_y</p:attrName>
                                        </p:attrNameLst>
                                      </p:cBhvr>
                                      <p:rCtr x="0" y="-19468"/>
                                    </p:animMotion>
                                  </p:childTnLst>
                                </p:cTn>
                              </p:par>
                            </p:childTnLst>
                          </p:cTn>
                        </p:par>
                        <p:par>
                          <p:cTn id="162" fill="hold">
                            <p:stCondLst>
                              <p:cond delay="2000"/>
                            </p:stCondLst>
                            <p:childTnLst>
                              <p:par>
                                <p:cTn id="163" presetID="10" presetClass="entr" presetSubtype="0" fill="hold" grpId="0" nodeType="afterEffect">
                                  <p:stCondLst>
                                    <p:cond delay="0"/>
                                  </p:stCondLst>
                                  <p:childTnLst>
                                    <p:set>
                                      <p:cBhvr>
                                        <p:cTn id="164" dur="1" fill="hold">
                                          <p:stCondLst>
                                            <p:cond delay="0"/>
                                          </p:stCondLst>
                                        </p:cTn>
                                        <p:tgtEl>
                                          <p:spTgt spid="103"/>
                                        </p:tgtEl>
                                        <p:attrNameLst>
                                          <p:attrName>style.visibility</p:attrName>
                                        </p:attrNameLst>
                                      </p:cBhvr>
                                      <p:to>
                                        <p:strVal val="visible"/>
                                      </p:to>
                                    </p:set>
                                    <p:animEffect transition="in" filter="fade">
                                      <p:cBhvr>
                                        <p:cTn id="165" dur="750"/>
                                        <p:tgtEl>
                                          <p:spTgt spid="103"/>
                                        </p:tgtEl>
                                      </p:cBhvr>
                                    </p:animEffect>
                                  </p:childTnLst>
                                </p:cTn>
                              </p:par>
                            </p:childTnLst>
                          </p:cTn>
                        </p:par>
                        <p:par>
                          <p:cTn id="166" fill="hold">
                            <p:stCondLst>
                              <p:cond delay="2750"/>
                            </p:stCondLst>
                            <p:childTnLst>
                              <p:par>
                                <p:cTn id="167" presetID="10" presetClass="entr" presetSubtype="0" fill="hold" grpId="0" nodeType="afterEffect">
                                  <p:stCondLst>
                                    <p:cond delay="0"/>
                                  </p:stCondLst>
                                  <p:childTnLst>
                                    <p:set>
                                      <p:cBhvr>
                                        <p:cTn id="168" dur="1" fill="hold">
                                          <p:stCondLst>
                                            <p:cond delay="0"/>
                                          </p:stCondLst>
                                        </p:cTn>
                                        <p:tgtEl>
                                          <p:spTgt spid="102"/>
                                        </p:tgtEl>
                                        <p:attrNameLst>
                                          <p:attrName>style.visibility</p:attrName>
                                        </p:attrNameLst>
                                      </p:cBhvr>
                                      <p:to>
                                        <p:strVal val="visible"/>
                                      </p:to>
                                    </p:set>
                                    <p:animEffect transition="in" filter="fade">
                                      <p:cBhvr>
                                        <p:cTn id="169" dur="750"/>
                                        <p:tgtEl>
                                          <p:spTgt spid="102"/>
                                        </p:tgtEl>
                                      </p:cBhvr>
                                    </p:animEffect>
                                  </p:childTnLst>
                                </p:cTn>
                              </p:par>
                            </p:childTnLst>
                          </p:cTn>
                        </p:par>
                        <p:par>
                          <p:cTn id="170" fill="hold">
                            <p:stCondLst>
                              <p:cond delay="3500"/>
                            </p:stCondLst>
                            <p:childTnLst>
                              <p:par>
                                <p:cTn id="171" presetID="22" presetClass="entr" presetSubtype="8" fill="hold" grpId="0" nodeType="afterEffect">
                                  <p:stCondLst>
                                    <p:cond delay="0"/>
                                  </p:stCondLst>
                                  <p:childTnLst>
                                    <p:set>
                                      <p:cBhvr>
                                        <p:cTn id="172" dur="1" fill="hold">
                                          <p:stCondLst>
                                            <p:cond delay="0"/>
                                          </p:stCondLst>
                                        </p:cTn>
                                        <p:tgtEl>
                                          <p:spTgt spid="101"/>
                                        </p:tgtEl>
                                        <p:attrNameLst>
                                          <p:attrName>style.visibility</p:attrName>
                                        </p:attrNameLst>
                                      </p:cBhvr>
                                      <p:to>
                                        <p:strVal val="visible"/>
                                      </p:to>
                                    </p:set>
                                    <p:animEffect transition="in" filter="wipe(left)">
                                      <p:cBhvr>
                                        <p:cTn id="173" dur="750"/>
                                        <p:tgtEl>
                                          <p:spTgt spid="101"/>
                                        </p:tgtEl>
                                      </p:cBhvr>
                                    </p:animEffect>
                                  </p:childTnLst>
                                </p:cTn>
                              </p:par>
                            </p:childTnLst>
                          </p:cTn>
                        </p:par>
                      </p:childTnLst>
                    </p:cTn>
                  </p:par>
                  <p:par>
                    <p:cTn id="174" fill="hold">
                      <p:stCondLst>
                        <p:cond delay="indefinite"/>
                      </p:stCondLst>
                      <p:childTnLst>
                        <p:par>
                          <p:cTn id="175" fill="hold">
                            <p:stCondLst>
                              <p:cond delay="0"/>
                            </p:stCondLst>
                            <p:childTnLst>
                              <p:par>
                                <p:cTn id="176" presetID="10" presetClass="exit" presetSubtype="0" fill="hold" grpId="1" nodeType="clickEffect">
                                  <p:stCondLst>
                                    <p:cond delay="0"/>
                                  </p:stCondLst>
                                  <p:childTnLst>
                                    <p:animEffect transition="out" filter="fade">
                                      <p:cBhvr>
                                        <p:cTn id="177" dur="750"/>
                                        <p:tgtEl>
                                          <p:spTgt spid="103"/>
                                        </p:tgtEl>
                                      </p:cBhvr>
                                    </p:animEffect>
                                    <p:set>
                                      <p:cBhvr>
                                        <p:cTn id="178" dur="1" fill="hold">
                                          <p:stCondLst>
                                            <p:cond delay="749"/>
                                          </p:stCondLst>
                                        </p:cTn>
                                        <p:tgtEl>
                                          <p:spTgt spid="103"/>
                                        </p:tgtEl>
                                        <p:attrNameLst>
                                          <p:attrName>style.visibility</p:attrName>
                                        </p:attrNameLst>
                                      </p:cBhvr>
                                      <p:to>
                                        <p:strVal val="hidden"/>
                                      </p:to>
                                    </p:set>
                                  </p:childTnLst>
                                </p:cTn>
                              </p:par>
                              <p:par>
                                <p:cTn id="179" presetID="10" presetClass="exit" presetSubtype="0" fill="hold" grpId="1" nodeType="withEffect">
                                  <p:stCondLst>
                                    <p:cond delay="0"/>
                                  </p:stCondLst>
                                  <p:childTnLst>
                                    <p:animEffect transition="out" filter="fade">
                                      <p:cBhvr>
                                        <p:cTn id="180" dur="750"/>
                                        <p:tgtEl>
                                          <p:spTgt spid="102"/>
                                        </p:tgtEl>
                                      </p:cBhvr>
                                    </p:animEffect>
                                    <p:set>
                                      <p:cBhvr>
                                        <p:cTn id="181" dur="1" fill="hold">
                                          <p:stCondLst>
                                            <p:cond delay="749"/>
                                          </p:stCondLst>
                                        </p:cTn>
                                        <p:tgtEl>
                                          <p:spTgt spid="102"/>
                                        </p:tgtEl>
                                        <p:attrNameLst>
                                          <p:attrName>style.visibility</p:attrName>
                                        </p:attrNameLst>
                                      </p:cBhvr>
                                      <p:to>
                                        <p:strVal val="hidden"/>
                                      </p:to>
                                    </p:set>
                                  </p:childTnLst>
                                </p:cTn>
                              </p:par>
                              <p:par>
                                <p:cTn id="182" presetID="10" presetClass="exit" presetSubtype="0" fill="hold" grpId="1" nodeType="withEffect">
                                  <p:stCondLst>
                                    <p:cond delay="0"/>
                                  </p:stCondLst>
                                  <p:childTnLst>
                                    <p:animEffect transition="out" filter="fade">
                                      <p:cBhvr>
                                        <p:cTn id="183" dur="750"/>
                                        <p:tgtEl>
                                          <p:spTgt spid="101"/>
                                        </p:tgtEl>
                                      </p:cBhvr>
                                    </p:animEffect>
                                    <p:set>
                                      <p:cBhvr>
                                        <p:cTn id="184" dur="1" fill="hold">
                                          <p:stCondLst>
                                            <p:cond delay="749"/>
                                          </p:stCondLst>
                                        </p:cTn>
                                        <p:tgtEl>
                                          <p:spTgt spid="101"/>
                                        </p:tgtEl>
                                        <p:attrNameLst>
                                          <p:attrName>style.visibility</p:attrName>
                                        </p:attrNameLst>
                                      </p:cBhvr>
                                      <p:to>
                                        <p:strVal val="hidden"/>
                                      </p:to>
                                    </p:set>
                                  </p:childTnLst>
                                </p:cTn>
                              </p:par>
                              <p:par>
                                <p:cTn id="185" presetID="64" presetClass="path" presetSubtype="0" accel="50000" decel="50000" fill="hold" nodeType="withEffect">
                                  <p:stCondLst>
                                    <p:cond delay="0"/>
                                  </p:stCondLst>
                                  <p:childTnLst>
                                    <p:animMotion origin="layout" path="M 2.22222E-6 -1.11111E-6 L 2.22222E-6 -0.5662 " pathEditMode="relative" rAng="0" ptsTypes="AA">
                                      <p:cBhvr>
                                        <p:cTn id="186" dur="2000" fill="hold"/>
                                        <p:tgtEl>
                                          <p:spTgt spid="81"/>
                                        </p:tgtEl>
                                        <p:attrNameLst>
                                          <p:attrName>ppt_x</p:attrName>
                                          <p:attrName>ppt_y</p:attrName>
                                        </p:attrNameLst>
                                      </p:cBhvr>
                                      <p:rCtr x="0" y="-28310"/>
                                    </p:animMotion>
                                  </p:childTnLst>
                                </p:cTn>
                              </p:par>
                            </p:childTnLst>
                          </p:cTn>
                        </p:par>
                        <p:par>
                          <p:cTn id="187" fill="hold">
                            <p:stCondLst>
                              <p:cond delay="2000"/>
                            </p:stCondLst>
                            <p:childTnLst>
                              <p:par>
                                <p:cTn id="188" presetID="10" presetClass="entr" presetSubtype="0" fill="hold" grpId="0" nodeType="afterEffect">
                                  <p:stCondLst>
                                    <p:cond delay="0"/>
                                  </p:stCondLst>
                                  <p:childTnLst>
                                    <p:set>
                                      <p:cBhvr>
                                        <p:cTn id="189" dur="1" fill="hold">
                                          <p:stCondLst>
                                            <p:cond delay="0"/>
                                          </p:stCondLst>
                                        </p:cTn>
                                        <p:tgtEl>
                                          <p:spTgt spid="107"/>
                                        </p:tgtEl>
                                        <p:attrNameLst>
                                          <p:attrName>style.visibility</p:attrName>
                                        </p:attrNameLst>
                                      </p:cBhvr>
                                      <p:to>
                                        <p:strVal val="visible"/>
                                      </p:to>
                                    </p:set>
                                    <p:animEffect transition="in" filter="fade">
                                      <p:cBhvr>
                                        <p:cTn id="190" dur="750"/>
                                        <p:tgtEl>
                                          <p:spTgt spid="107"/>
                                        </p:tgtEl>
                                      </p:cBhvr>
                                    </p:animEffect>
                                  </p:childTnLst>
                                </p:cTn>
                              </p:par>
                            </p:childTnLst>
                          </p:cTn>
                        </p:par>
                        <p:par>
                          <p:cTn id="191" fill="hold">
                            <p:stCondLst>
                              <p:cond delay="2750"/>
                            </p:stCondLst>
                            <p:childTnLst>
                              <p:par>
                                <p:cTn id="192" presetID="10" presetClass="entr" presetSubtype="0" fill="hold" grpId="0" nodeType="afterEffect">
                                  <p:stCondLst>
                                    <p:cond delay="0"/>
                                  </p:stCondLst>
                                  <p:childTnLst>
                                    <p:set>
                                      <p:cBhvr>
                                        <p:cTn id="193" dur="1" fill="hold">
                                          <p:stCondLst>
                                            <p:cond delay="0"/>
                                          </p:stCondLst>
                                        </p:cTn>
                                        <p:tgtEl>
                                          <p:spTgt spid="106"/>
                                        </p:tgtEl>
                                        <p:attrNameLst>
                                          <p:attrName>style.visibility</p:attrName>
                                        </p:attrNameLst>
                                      </p:cBhvr>
                                      <p:to>
                                        <p:strVal val="visible"/>
                                      </p:to>
                                    </p:set>
                                    <p:animEffect transition="in" filter="fade">
                                      <p:cBhvr>
                                        <p:cTn id="194" dur="750"/>
                                        <p:tgtEl>
                                          <p:spTgt spid="106"/>
                                        </p:tgtEl>
                                      </p:cBhvr>
                                    </p:animEffect>
                                  </p:childTnLst>
                                </p:cTn>
                              </p:par>
                            </p:childTnLst>
                          </p:cTn>
                        </p:par>
                        <p:par>
                          <p:cTn id="195" fill="hold">
                            <p:stCondLst>
                              <p:cond delay="3500"/>
                            </p:stCondLst>
                            <p:childTnLst>
                              <p:par>
                                <p:cTn id="196" presetID="22" presetClass="entr" presetSubtype="8" fill="hold" grpId="0" nodeType="afterEffect">
                                  <p:stCondLst>
                                    <p:cond delay="0"/>
                                  </p:stCondLst>
                                  <p:childTnLst>
                                    <p:set>
                                      <p:cBhvr>
                                        <p:cTn id="197" dur="1" fill="hold">
                                          <p:stCondLst>
                                            <p:cond delay="0"/>
                                          </p:stCondLst>
                                        </p:cTn>
                                        <p:tgtEl>
                                          <p:spTgt spid="105"/>
                                        </p:tgtEl>
                                        <p:attrNameLst>
                                          <p:attrName>style.visibility</p:attrName>
                                        </p:attrNameLst>
                                      </p:cBhvr>
                                      <p:to>
                                        <p:strVal val="visible"/>
                                      </p:to>
                                    </p:set>
                                    <p:animEffect transition="in" filter="wipe(left)">
                                      <p:cBhvr>
                                        <p:cTn id="198" dur="750"/>
                                        <p:tgtEl>
                                          <p:spTgt spid="105"/>
                                        </p:tgtEl>
                                      </p:cBhvr>
                                    </p:animEffect>
                                  </p:childTnLst>
                                </p:cTn>
                              </p:par>
                            </p:childTnLst>
                          </p:cTn>
                        </p:par>
                      </p:childTnLst>
                    </p:cTn>
                  </p:par>
                  <p:par>
                    <p:cTn id="199" fill="hold">
                      <p:stCondLst>
                        <p:cond delay="indefinite"/>
                      </p:stCondLst>
                      <p:childTnLst>
                        <p:par>
                          <p:cTn id="200" fill="hold">
                            <p:stCondLst>
                              <p:cond delay="0"/>
                            </p:stCondLst>
                            <p:childTnLst>
                              <p:par>
                                <p:cTn id="201" presetID="10" presetClass="exit" presetSubtype="0" fill="hold" grpId="1" nodeType="clickEffect">
                                  <p:stCondLst>
                                    <p:cond delay="0"/>
                                  </p:stCondLst>
                                  <p:childTnLst>
                                    <p:animEffect transition="out" filter="fade">
                                      <p:cBhvr>
                                        <p:cTn id="202" dur="750"/>
                                        <p:tgtEl>
                                          <p:spTgt spid="107"/>
                                        </p:tgtEl>
                                      </p:cBhvr>
                                    </p:animEffect>
                                    <p:set>
                                      <p:cBhvr>
                                        <p:cTn id="203" dur="1" fill="hold">
                                          <p:stCondLst>
                                            <p:cond delay="749"/>
                                          </p:stCondLst>
                                        </p:cTn>
                                        <p:tgtEl>
                                          <p:spTgt spid="107"/>
                                        </p:tgtEl>
                                        <p:attrNameLst>
                                          <p:attrName>style.visibility</p:attrName>
                                        </p:attrNameLst>
                                      </p:cBhvr>
                                      <p:to>
                                        <p:strVal val="hidden"/>
                                      </p:to>
                                    </p:set>
                                  </p:childTnLst>
                                </p:cTn>
                              </p:par>
                              <p:par>
                                <p:cTn id="204" presetID="10" presetClass="exit" presetSubtype="0" fill="hold" grpId="1" nodeType="withEffect">
                                  <p:stCondLst>
                                    <p:cond delay="0"/>
                                  </p:stCondLst>
                                  <p:childTnLst>
                                    <p:animEffect transition="out" filter="fade">
                                      <p:cBhvr>
                                        <p:cTn id="205" dur="750"/>
                                        <p:tgtEl>
                                          <p:spTgt spid="106"/>
                                        </p:tgtEl>
                                      </p:cBhvr>
                                    </p:animEffect>
                                    <p:set>
                                      <p:cBhvr>
                                        <p:cTn id="206" dur="1" fill="hold">
                                          <p:stCondLst>
                                            <p:cond delay="749"/>
                                          </p:stCondLst>
                                        </p:cTn>
                                        <p:tgtEl>
                                          <p:spTgt spid="106"/>
                                        </p:tgtEl>
                                        <p:attrNameLst>
                                          <p:attrName>style.visibility</p:attrName>
                                        </p:attrNameLst>
                                      </p:cBhvr>
                                      <p:to>
                                        <p:strVal val="hidden"/>
                                      </p:to>
                                    </p:set>
                                  </p:childTnLst>
                                </p:cTn>
                              </p:par>
                              <p:par>
                                <p:cTn id="207" presetID="10" presetClass="exit" presetSubtype="0" fill="hold" grpId="1" nodeType="withEffect">
                                  <p:stCondLst>
                                    <p:cond delay="0"/>
                                  </p:stCondLst>
                                  <p:childTnLst>
                                    <p:animEffect transition="out" filter="fade">
                                      <p:cBhvr>
                                        <p:cTn id="208" dur="750"/>
                                        <p:tgtEl>
                                          <p:spTgt spid="105"/>
                                        </p:tgtEl>
                                      </p:cBhvr>
                                    </p:animEffect>
                                    <p:set>
                                      <p:cBhvr>
                                        <p:cTn id="209" dur="1" fill="hold">
                                          <p:stCondLst>
                                            <p:cond delay="749"/>
                                          </p:stCondLst>
                                        </p:cTn>
                                        <p:tgtEl>
                                          <p:spTgt spid="105"/>
                                        </p:tgtEl>
                                        <p:attrNameLst>
                                          <p:attrName>style.visibility</p:attrName>
                                        </p:attrNameLst>
                                      </p:cBhvr>
                                      <p:to>
                                        <p:strVal val="hidden"/>
                                      </p:to>
                                    </p:set>
                                  </p:childTnLst>
                                </p:cTn>
                              </p:par>
                              <p:par>
                                <p:cTn id="210" presetID="64" presetClass="path" presetSubtype="0" accel="50000" decel="50000" fill="hold" nodeType="withEffect">
                                  <p:stCondLst>
                                    <p:cond delay="0"/>
                                  </p:stCondLst>
                                  <p:childTnLst>
                                    <p:animMotion origin="layout" path="M 3.88889E-6 1.48148E-6 L 3.88889E-6 -0.60509 " pathEditMode="relative" rAng="0" ptsTypes="AA">
                                      <p:cBhvr>
                                        <p:cTn id="211" dur="2000" fill="hold"/>
                                        <p:tgtEl>
                                          <p:spTgt spid="84"/>
                                        </p:tgtEl>
                                        <p:attrNameLst>
                                          <p:attrName>ppt_x</p:attrName>
                                          <p:attrName>ppt_y</p:attrName>
                                        </p:attrNameLst>
                                      </p:cBhvr>
                                      <p:rCtr x="0" y="-30255"/>
                                    </p:animMotion>
                                  </p:childTnLst>
                                </p:cTn>
                              </p:par>
                            </p:childTnLst>
                          </p:cTn>
                        </p:par>
                        <p:par>
                          <p:cTn id="212" fill="hold">
                            <p:stCondLst>
                              <p:cond delay="2000"/>
                            </p:stCondLst>
                            <p:childTnLst>
                              <p:par>
                                <p:cTn id="213" presetID="10" presetClass="entr" presetSubtype="0" fill="hold" grpId="0" nodeType="afterEffect">
                                  <p:stCondLst>
                                    <p:cond delay="0"/>
                                  </p:stCondLst>
                                  <p:childTnLst>
                                    <p:set>
                                      <p:cBhvr>
                                        <p:cTn id="214" dur="1" fill="hold">
                                          <p:stCondLst>
                                            <p:cond delay="0"/>
                                          </p:stCondLst>
                                        </p:cTn>
                                        <p:tgtEl>
                                          <p:spTgt spid="112"/>
                                        </p:tgtEl>
                                        <p:attrNameLst>
                                          <p:attrName>style.visibility</p:attrName>
                                        </p:attrNameLst>
                                      </p:cBhvr>
                                      <p:to>
                                        <p:strVal val="visible"/>
                                      </p:to>
                                    </p:set>
                                    <p:animEffect transition="in" filter="fade">
                                      <p:cBhvr>
                                        <p:cTn id="215" dur="750"/>
                                        <p:tgtEl>
                                          <p:spTgt spid="112"/>
                                        </p:tgtEl>
                                      </p:cBhvr>
                                    </p:animEffect>
                                  </p:childTnLst>
                                </p:cTn>
                              </p:par>
                            </p:childTnLst>
                          </p:cTn>
                        </p:par>
                        <p:par>
                          <p:cTn id="216" fill="hold">
                            <p:stCondLst>
                              <p:cond delay="2750"/>
                            </p:stCondLst>
                            <p:childTnLst>
                              <p:par>
                                <p:cTn id="217" presetID="10" presetClass="entr" presetSubtype="0" fill="hold" grpId="0" nodeType="afterEffect">
                                  <p:stCondLst>
                                    <p:cond delay="0"/>
                                  </p:stCondLst>
                                  <p:childTnLst>
                                    <p:set>
                                      <p:cBhvr>
                                        <p:cTn id="218" dur="1" fill="hold">
                                          <p:stCondLst>
                                            <p:cond delay="0"/>
                                          </p:stCondLst>
                                        </p:cTn>
                                        <p:tgtEl>
                                          <p:spTgt spid="111"/>
                                        </p:tgtEl>
                                        <p:attrNameLst>
                                          <p:attrName>style.visibility</p:attrName>
                                        </p:attrNameLst>
                                      </p:cBhvr>
                                      <p:to>
                                        <p:strVal val="visible"/>
                                      </p:to>
                                    </p:set>
                                    <p:animEffect transition="in" filter="fade">
                                      <p:cBhvr>
                                        <p:cTn id="219" dur="750"/>
                                        <p:tgtEl>
                                          <p:spTgt spid="111"/>
                                        </p:tgtEl>
                                      </p:cBhvr>
                                    </p:animEffect>
                                  </p:childTnLst>
                                </p:cTn>
                              </p:par>
                            </p:childTnLst>
                          </p:cTn>
                        </p:par>
                        <p:par>
                          <p:cTn id="220" fill="hold">
                            <p:stCondLst>
                              <p:cond delay="3500"/>
                            </p:stCondLst>
                            <p:childTnLst>
                              <p:par>
                                <p:cTn id="221" presetID="22" presetClass="entr" presetSubtype="8" fill="hold" grpId="0" nodeType="afterEffect">
                                  <p:stCondLst>
                                    <p:cond delay="0"/>
                                  </p:stCondLst>
                                  <p:childTnLst>
                                    <p:set>
                                      <p:cBhvr>
                                        <p:cTn id="222" dur="1" fill="hold">
                                          <p:stCondLst>
                                            <p:cond delay="0"/>
                                          </p:stCondLst>
                                        </p:cTn>
                                        <p:tgtEl>
                                          <p:spTgt spid="110"/>
                                        </p:tgtEl>
                                        <p:attrNameLst>
                                          <p:attrName>style.visibility</p:attrName>
                                        </p:attrNameLst>
                                      </p:cBhvr>
                                      <p:to>
                                        <p:strVal val="visible"/>
                                      </p:to>
                                    </p:set>
                                    <p:animEffect transition="in" filter="wipe(left)">
                                      <p:cBhvr>
                                        <p:cTn id="223" dur="75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83" grpId="0" animBg="1"/>
      <p:bldP spid="83" grpId="1" animBg="1"/>
      <p:bldP spid="80" grpId="0" animBg="1"/>
      <p:bldP spid="80" grpId="1" animBg="1"/>
      <p:bldP spid="85" grpId="0" animBg="1"/>
      <p:bldP spid="85" grpId="1" animBg="1"/>
      <p:bldP spid="86" grpId="0" animBg="1"/>
      <p:bldP spid="86" grpId="1" animBg="1"/>
      <p:bldP spid="87" grpId="0" animBg="1"/>
      <p:bldP spid="87" grpId="1" animBg="1"/>
      <p:bldP spid="88" grpId="0" animBg="1"/>
      <p:bldP spid="88" grpId="1" animBg="1"/>
      <p:bldP spid="89" grpId="0" animBg="1"/>
      <p:bldP spid="89" grpId="1" animBg="1"/>
      <p:bldP spid="90" grpId="0" animBg="1"/>
      <p:bldP spid="90" grpId="1" animBg="1"/>
      <p:bldP spid="91" grpId="0" animBg="1"/>
      <p:bldP spid="91" grpId="1" animBg="1"/>
      <p:bldP spid="92" grpId="0" animBg="1"/>
      <p:bldP spid="92" grpId="1" animBg="1"/>
      <p:bldP spid="93" grpId="0" animBg="1"/>
      <p:bldP spid="93" grpId="1" animBg="1"/>
      <p:bldP spid="94" grpId="0" animBg="1"/>
      <p:bldP spid="94" grpId="1" animBg="1"/>
      <p:bldP spid="95" grpId="0" animBg="1"/>
      <p:bldP spid="95" grpId="1" animBg="1"/>
      <p:bldP spid="96" grpId="0" animBg="1"/>
      <p:bldP spid="96" grpId="1" animBg="1"/>
      <p:bldP spid="97" grpId="0" animBg="1"/>
      <p:bldP spid="97" grpId="1" animBg="1"/>
      <p:bldP spid="98" grpId="0" animBg="1"/>
      <p:bldP spid="98" grpId="1" animBg="1"/>
      <p:bldP spid="99" grpId="0" animBg="1"/>
      <p:bldP spid="99" grpId="1" animBg="1"/>
      <p:bldP spid="100" grpId="0" animBg="1"/>
      <p:bldP spid="100" grpId="1" animBg="1"/>
      <p:bldP spid="101" grpId="0" animBg="1"/>
      <p:bldP spid="101" grpId="1" animBg="1"/>
      <p:bldP spid="102" grpId="0" animBg="1"/>
      <p:bldP spid="102" grpId="1" animBg="1"/>
      <p:bldP spid="103" grpId="0" animBg="1"/>
      <p:bldP spid="103" grpId="1" animBg="1"/>
      <p:bldP spid="105" grpId="0" animBg="1"/>
      <p:bldP spid="105" grpId="1" animBg="1"/>
      <p:bldP spid="106" grpId="0" animBg="1"/>
      <p:bldP spid="106" grpId="1" animBg="1"/>
      <p:bldP spid="107" grpId="0" animBg="1"/>
      <p:bldP spid="107" grpId="1" animBg="1"/>
      <p:bldP spid="110" grpId="0" animBg="1"/>
      <p:bldP spid="111" grpId="0" animBg="1"/>
      <p:bldP spid="1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464597" y="2057661"/>
            <a:ext cx="3176565" cy="4694570"/>
          </a:xfrm>
          <a:prstGeom prst="rect">
            <a:avLst/>
          </a:prstGeom>
        </p:spPr>
      </p:pic>
      <p:sp>
        <p:nvSpPr>
          <p:cNvPr id="54" name="Rounded Rectangle 53"/>
          <p:cNvSpPr/>
          <p:nvPr/>
        </p:nvSpPr>
        <p:spPr>
          <a:xfrm>
            <a:off x="755650" y="2579951"/>
            <a:ext cx="6590557" cy="566933"/>
          </a:xfrm>
          <a:prstGeom prst="roundRect">
            <a:avLst>
              <a:gd name="adj" fmla="val 22683"/>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spAutoFit/>
          </a:bodyPr>
          <a:lstStyle/>
          <a:p>
            <a:pPr algn="r"/>
            <a:r>
              <a:rPr lang="en-GB" dirty="0">
                <a:solidFill>
                  <a:srgbClr val="1B1464"/>
                </a:solidFill>
                <a:latin typeface="BBC Reith Sans Medium" panose="020B0703020204020204" pitchFamily="34" charset="-18"/>
                <a:ea typeface="BBC Reith Sans Medium" panose="020B0703020204020204" pitchFamily="34" charset="-18"/>
                <a:cs typeface="BBC Reith Sans Medium" panose="020B0703020204020204" pitchFamily="34" charset="-18"/>
              </a:rPr>
              <a:t>Remember it is never the fault of the person being bullied.</a:t>
            </a:r>
          </a:p>
        </p:txBody>
      </p:sp>
      <p:grpSp>
        <p:nvGrpSpPr>
          <p:cNvPr id="31" name="Group 30"/>
          <p:cNvGrpSpPr/>
          <p:nvPr/>
        </p:nvGrpSpPr>
        <p:grpSpPr>
          <a:xfrm>
            <a:off x="-556799" y="-1201063"/>
            <a:ext cx="6900633" cy="2504286"/>
            <a:chOff x="-245190" y="-810654"/>
            <a:chExt cx="6207888" cy="2252884"/>
          </a:xfrm>
        </p:grpSpPr>
        <p:sp>
          <p:nvSpPr>
            <p:cNvPr id="30" name="Oval 29"/>
            <p:cNvSpPr/>
            <p:nvPr/>
          </p:nvSpPr>
          <p:spPr>
            <a:xfrm>
              <a:off x="59610" y="-810654"/>
              <a:ext cx="5903088" cy="2252884"/>
            </a:xfrm>
            <a:prstGeom prst="ellipse">
              <a:avLst/>
            </a:prstGeom>
            <a:solidFill>
              <a:srgbClr val="FFB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Oval 28"/>
            <p:cNvSpPr/>
            <p:nvPr/>
          </p:nvSpPr>
          <p:spPr>
            <a:xfrm>
              <a:off x="-92790" y="-810654"/>
              <a:ext cx="5903088" cy="2252884"/>
            </a:xfrm>
            <a:prstGeom prst="ellipse">
              <a:avLst/>
            </a:prstGeom>
            <a:solidFill>
              <a:srgbClr val="FF57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Oval 27"/>
            <p:cNvSpPr/>
            <p:nvPr/>
          </p:nvSpPr>
          <p:spPr>
            <a:xfrm>
              <a:off x="-245190" y="-810654"/>
              <a:ext cx="5903088" cy="2252884"/>
            </a:xfrm>
            <a:prstGeom prst="ellipse">
              <a:avLst/>
            </a:prstGeom>
            <a:solidFill>
              <a:srgbClr val="1B14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1" name="Rounded Rectangle 20"/>
          <p:cNvSpPr/>
          <p:nvPr/>
        </p:nvSpPr>
        <p:spPr>
          <a:xfrm>
            <a:off x="1797794" y="1505922"/>
            <a:ext cx="5548413" cy="809443"/>
          </a:xfrm>
          <a:prstGeom prst="roundRect">
            <a:avLst>
              <a:gd name="adj" fmla="val 9035"/>
            </a:avLst>
          </a:prstGeom>
          <a:solidFill>
            <a:srgbClr val="1B1464"/>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r>
              <a:rPr lang="en-GB" dirty="0">
                <a:solidFill>
                  <a:schemeClr val="bg1"/>
                </a:solidFill>
                <a:latin typeface="BBC Reith Sans Medium" panose="020B0703020204020204" pitchFamily="34" charset="-18"/>
                <a:ea typeface="BBC Reith Sans Medium" panose="020B0703020204020204" pitchFamily="34" charset="-18"/>
                <a:cs typeface="BBC Reith Sans Medium" panose="020B0703020204020204" pitchFamily="34" charset="-18"/>
              </a:rPr>
              <a:t>What could you do if you see bullying behaviours or if they happen to you?</a:t>
            </a:r>
          </a:p>
        </p:txBody>
      </p:sp>
      <p:sp>
        <p:nvSpPr>
          <p:cNvPr id="26" name="TextBox 25"/>
          <p:cNvSpPr txBox="1"/>
          <p:nvPr/>
        </p:nvSpPr>
        <p:spPr>
          <a:xfrm>
            <a:off x="651805" y="227044"/>
            <a:ext cx="4841691" cy="707886"/>
          </a:xfrm>
          <a:prstGeom prst="rect">
            <a:avLst/>
          </a:prstGeom>
          <a:noFill/>
        </p:spPr>
        <p:txBody>
          <a:bodyPr wrap="square" rtlCol="0">
            <a:spAutoFit/>
          </a:bodyPr>
          <a:lstStyle/>
          <a:p>
            <a:r>
              <a:rPr lang="en-GB" sz="4000" dirty="0">
                <a:ln w="19050">
                  <a:noFill/>
                </a:ln>
                <a:solidFill>
                  <a:schemeClr val="bg1"/>
                </a:solidFill>
                <a:latin typeface="BBC Reith Sans Medium" panose="020B0703020204020204" pitchFamily="34" charset="-18"/>
                <a:ea typeface="BBC Reith Sans Medium" panose="020B0703020204020204" pitchFamily="34" charset="-18"/>
                <a:cs typeface="BBC Reith Sans Medium" panose="020B0703020204020204" pitchFamily="34" charset="-18"/>
              </a:rPr>
              <a:t>Stopping Bullying</a:t>
            </a:r>
          </a:p>
        </p:txBody>
      </p:sp>
      <p:grpSp>
        <p:nvGrpSpPr>
          <p:cNvPr id="55" name="Group 54"/>
          <p:cNvGrpSpPr/>
          <p:nvPr/>
        </p:nvGrpSpPr>
        <p:grpSpPr>
          <a:xfrm>
            <a:off x="6854214" y="2145807"/>
            <a:ext cx="321623" cy="321623"/>
            <a:chOff x="6300782" y="2205415"/>
            <a:chExt cx="321623" cy="321623"/>
          </a:xfrm>
        </p:grpSpPr>
        <p:sp>
          <p:nvSpPr>
            <p:cNvPr id="56" name="Oval 55"/>
            <p:cNvSpPr/>
            <p:nvPr/>
          </p:nvSpPr>
          <p:spPr>
            <a:xfrm>
              <a:off x="6300782" y="2205415"/>
              <a:ext cx="321623" cy="321623"/>
            </a:xfrm>
            <a:prstGeom prst="ellipse">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0" tIns="108000" rIns="108000" bIns="108000" rtlCol="0" anchor="ctr">
              <a:spAutoFit/>
            </a:bodyPr>
            <a:lstStyle/>
            <a:p>
              <a:endParaRPr lang="en-GB">
                <a:solidFill>
                  <a:srgbClr val="FF577A"/>
                </a:solidFill>
                <a:latin typeface="BBC Reith Sans Medium" panose="020B0703020204020204" pitchFamily="34" charset="-18"/>
                <a:ea typeface="BBC Reith Sans Medium" panose="020B0703020204020204" pitchFamily="34" charset="-18"/>
                <a:cs typeface="BBC Reith Sans Medium" panose="020B0703020204020204" pitchFamily="34" charset="-18"/>
              </a:endParaRPr>
            </a:p>
          </p:txBody>
        </p:sp>
        <p:sp>
          <p:nvSpPr>
            <p:cNvPr id="57" name="TextBox 56"/>
            <p:cNvSpPr txBox="1"/>
            <p:nvPr/>
          </p:nvSpPr>
          <p:spPr>
            <a:xfrm>
              <a:off x="6337694" y="2243116"/>
              <a:ext cx="247799" cy="246221"/>
            </a:xfrm>
            <a:prstGeom prst="rect">
              <a:avLst/>
            </a:prstGeom>
            <a:noFill/>
            <a:ln>
              <a:noFill/>
            </a:ln>
          </p:spPr>
          <p:txBody>
            <a:bodyPr wrap="square" lIns="0" tIns="0" rIns="0" bIns="0" rtlCol="0">
              <a:spAutoFit/>
            </a:bodyPr>
            <a:lstStyle/>
            <a:p>
              <a:pPr algn="ctr"/>
              <a:r>
                <a:rPr lang="en-GB" sz="1600" dirty="0">
                  <a:solidFill>
                    <a:srgbClr val="1B1464"/>
                  </a:solidFill>
                  <a:latin typeface="+mj-lt"/>
                  <a:ea typeface="BBC Reith Sans Medium" panose="020B0703020204020204" pitchFamily="34" charset="-18"/>
                  <a:cs typeface="BBC Reith Sans Medium" panose="020B0703020204020204" pitchFamily="34" charset="-18"/>
                </a:rPr>
                <a:t>?</a:t>
              </a:r>
            </a:p>
          </p:txBody>
        </p:sp>
      </p:grpSp>
      <p:grpSp>
        <p:nvGrpSpPr>
          <p:cNvPr id="58" name="Group 57"/>
          <p:cNvGrpSpPr/>
          <p:nvPr/>
        </p:nvGrpSpPr>
        <p:grpSpPr>
          <a:xfrm>
            <a:off x="640293" y="2419139"/>
            <a:ext cx="321623" cy="321623"/>
            <a:chOff x="6300782" y="2205415"/>
            <a:chExt cx="321623" cy="321623"/>
          </a:xfrm>
        </p:grpSpPr>
        <p:sp>
          <p:nvSpPr>
            <p:cNvPr id="59" name="Oval 58"/>
            <p:cNvSpPr/>
            <p:nvPr/>
          </p:nvSpPr>
          <p:spPr>
            <a:xfrm>
              <a:off x="6300782" y="2205415"/>
              <a:ext cx="321623" cy="321623"/>
            </a:xfrm>
            <a:prstGeom prst="ellipse">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0" tIns="108000" rIns="108000" bIns="108000" rtlCol="0" anchor="ctr">
              <a:spAutoFit/>
            </a:bodyPr>
            <a:lstStyle/>
            <a:p>
              <a:endParaRPr lang="en-GB">
                <a:solidFill>
                  <a:srgbClr val="FF577A"/>
                </a:solidFill>
                <a:latin typeface="BBC Reith Sans Medium" panose="020B0703020204020204" pitchFamily="34" charset="-18"/>
                <a:ea typeface="BBC Reith Sans Medium" panose="020B0703020204020204" pitchFamily="34" charset="-18"/>
                <a:cs typeface="BBC Reith Sans Medium" panose="020B0703020204020204" pitchFamily="34" charset="-18"/>
              </a:endParaRPr>
            </a:p>
          </p:txBody>
        </p:sp>
        <p:sp>
          <p:nvSpPr>
            <p:cNvPr id="60" name="TextBox 59"/>
            <p:cNvSpPr txBox="1"/>
            <p:nvPr/>
          </p:nvSpPr>
          <p:spPr>
            <a:xfrm>
              <a:off x="6337694" y="2243116"/>
              <a:ext cx="247799" cy="246221"/>
            </a:xfrm>
            <a:prstGeom prst="rect">
              <a:avLst/>
            </a:prstGeom>
            <a:noFill/>
            <a:ln>
              <a:noFill/>
            </a:ln>
          </p:spPr>
          <p:txBody>
            <a:bodyPr wrap="square" lIns="0" tIns="0" rIns="0" bIns="0" rtlCol="0">
              <a:spAutoFit/>
            </a:bodyPr>
            <a:lstStyle/>
            <a:p>
              <a:pPr algn="ctr"/>
              <a:r>
                <a:rPr lang="en-GB" sz="1600" dirty="0">
                  <a:solidFill>
                    <a:srgbClr val="1B1464"/>
                  </a:solidFill>
                  <a:latin typeface="+mj-lt"/>
                  <a:ea typeface="BBC Reith Sans Medium" panose="020B0703020204020204" pitchFamily="34" charset="-18"/>
                  <a:cs typeface="BBC Reith Sans Medium" panose="020B0703020204020204" pitchFamily="34" charset="-18"/>
                </a:rPr>
                <a:t>!</a:t>
              </a:r>
            </a:p>
          </p:txBody>
        </p:sp>
      </p:grpSp>
      <p:sp>
        <p:nvSpPr>
          <p:cNvPr id="35" name="Rounded Rectangle 34"/>
          <p:cNvSpPr/>
          <p:nvPr/>
        </p:nvSpPr>
        <p:spPr>
          <a:xfrm>
            <a:off x="755650" y="3440166"/>
            <a:ext cx="4237264" cy="1109983"/>
          </a:xfrm>
          <a:prstGeom prst="roundRect">
            <a:avLst>
              <a:gd name="adj" fmla="val 10790"/>
            </a:avLst>
          </a:prstGeom>
          <a:solidFill>
            <a:schemeClr val="bg1"/>
          </a:solidFill>
          <a:ln w="28575">
            <a:solidFill>
              <a:srgbClr val="FF577A"/>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spAutoFit/>
          </a:bodyPr>
          <a:lstStyle/>
          <a:p>
            <a:r>
              <a:rPr lang="en-GB" dirty="0">
                <a:solidFill>
                  <a:srgbClr val="FF577A"/>
                </a:solidFill>
                <a:latin typeface="BBC Reith Sans Medium" panose="020B0703020204020204" pitchFamily="34" charset="-18"/>
                <a:ea typeface="BBC Reith Sans Medium" panose="020B0703020204020204" pitchFamily="34" charset="-18"/>
                <a:cs typeface="BBC Reith Sans Medium" panose="020B0703020204020204" pitchFamily="34" charset="-18"/>
              </a:rPr>
              <a:t>Tell an adult you trust what has happened, how it has made you feel and ask for help to make it stop. </a:t>
            </a:r>
          </a:p>
        </p:txBody>
      </p:sp>
      <p:sp>
        <p:nvSpPr>
          <p:cNvPr id="36" name="Rounded Rectangle 35"/>
          <p:cNvSpPr/>
          <p:nvPr/>
        </p:nvSpPr>
        <p:spPr>
          <a:xfrm>
            <a:off x="755651" y="4812992"/>
            <a:ext cx="4338864" cy="538203"/>
          </a:xfrm>
          <a:prstGeom prst="roundRect">
            <a:avLst>
              <a:gd name="adj" fmla="val 14659"/>
            </a:avLst>
          </a:prstGeom>
          <a:solidFill>
            <a:schemeClr val="bg1"/>
          </a:solidFill>
          <a:ln w="28575">
            <a:solidFill>
              <a:srgbClr val="FF577A"/>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spAutoFit/>
          </a:bodyPr>
          <a:lstStyle/>
          <a:p>
            <a:r>
              <a:rPr lang="en-GB" dirty="0">
                <a:solidFill>
                  <a:srgbClr val="FF577A"/>
                </a:solidFill>
                <a:latin typeface="BBC Reith Sans Medium" panose="020B0703020204020204" pitchFamily="34" charset="-18"/>
                <a:ea typeface="BBC Reith Sans Medium" panose="020B0703020204020204" pitchFamily="34" charset="-18"/>
                <a:cs typeface="BBC Reith Sans Medium" panose="020B0703020204020204" pitchFamily="34" charset="-18"/>
              </a:rPr>
              <a:t>Show kindness to yourself and others.</a:t>
            </a:r>
          </a:p>
        </p:txBody>
      </p:sp>
      <p:sp>
        <p:nvSpPr>
          <p:cNvPr id="37" name="Rounded Rectangle 36"/>
          <p:cNvSpPr/>
          <p:nvPr/>
        </p:nvSpPr>
        <p:spPr>
          <a:xfrm>
            <a:off x="539750" y="5644478"/>
            <a:ext cx="8064500" cy="519050"/>
          </a:xfrm>
          <a:prstGeom prst="roundRect">
            <a:avLst>
              <a:gd name="adj" fmla="val 9035"/>
            </a:avLst>
          </a:prstGeom>
          <a:solidFill>
            <a:srgbClr val="1B1464"/>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pPr algn="ctr"/>
            <a:r>
              <a:rPr lang="en-GB" dirty="0">
                <a:solidFill>
                  <a:schemeClr val="bg1"/>
                </a:solidFill>
                <a:latin typeface="BBC Reith Sans Medium" panose="020B0703020204020204" pitchFamily="34" charset="-18"/>
                <a:ea typeface="BBC Reith Sans Medium" panose="020B0703020204020204" pitchFamily="34" charset="-18"/>
                <a:cs typeface="BBC Reith Sans Medium" panose="020B0703020204020204" pitchFamily="34" charset="-18"/>
              </a:rPr>
              <a:t>No one should suffer in silence – there are people who care and can help.</a:t>
            </a:r>
          </a:p>
        </p:txBody>
      </p:sp>
      <p:grpSp>
        <p:nvGrpSpPr>
          <p:cNvPr id="19" name="Group 18"/>
          <p:cNvGrpSpPr/>
          <p:nvPr/>
        </p:nvGrpSpPr>
        <p:grpSpPr>
          <a:xfrm>
            <a:off x="4683991" y="3288646"/>
            <a:ext cx="321623" cy="321623"/>
            <a:chOff x="2157841" y="2190868"/>
            <a:chExt cx="321623" cy="321623"/>
          </a:xfrm>
        </p:grpSpPr>
        <p:sp>
          <p:nvSpPr>
            <p:cNvPr id="20" name="Oval 19"/>
            <p:cNvSpPr/>
            <p:nvPr/>
          </p:nvSpPr>
          <p:spPr>
            <a:xfrm>
              <a:off x="2157841" y="2190868"/>
              <a:ext cx="321623" cy="321623"/>
            </a:xfrm>
            <a:prstGeom prst="ellipse">
              <a:avLst/>
            </a:prstGeom>
            <a:solidFill>
              <a:schemeClr val="bg1"/>
            </a:solidFill>
            <a:ln w="28575">
              <a:solidFill>
                <a:srgbClr val="FF577A"/>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0" tIns="108000" rIns="108000" bIns="108000" rtlCol="0" anchor="ctr">
              <a:spAutoFit/>
            </a:bodyPr>
            <a:lstStyle/>
            <a:p>
              <a:endParaRPr lang="en-GB">
                <a:solidFill>
                  <a:srgbClr val="FF577A"/>
                </a:solidFill>
                <a:latin typeface="BBC Reith Sans Medium" panose="020B0703020204020204" pitchFamily="34" charset="-18"/>
                <a:ea typeface="BBC Reith Sans Medium" panose="020B0703020204020204" pitchFamily="34" charset="-18"/>
                <a:cs typeface="BBC Reith Sans Medium" panose="020B0703020204020204" pitchFamily="34" charset="-18"/>
              </a:endParaRPr>
            </a:p>
          </p:txBody>
        </p:sp>
        <p:grpSp>
          <p:nvGrpSpPr>
            <p:cNvPr id="22" name="Group 21"/>
            <p:cNvGrpSpPr/>
            <p:nvPr/>
          </p:nvGrpSpPr>
          <p:grpSpPr>
            <a:xfrm>
              <a:off x="2264257" y="2299860"/>
              <a:ext cx="108790" cy="103638"/>
              <a:chOff x="2626520" y="1897856"/>
              <a:chExt cx="452436" cy="431011"/>
            </a:xfrm>
          </p:grpSpPr>
          <p:cxnSp>
            <p:nvCxnSpPr>
              <p:cNvPr id="23" name="Straight Arrow Connector 22"/>
              <p:cNvCxnSpPr/>
              <p:nvPr/>
            </p:nvCxnSpPr>
            <p:spPr>
              <a:xfrm>
                <a:off x="2855117" y="1897856"/>
                <a:ext cx="0" cy="283739"/>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H="1">
                <a:off x="2850871" y="2055018"/>
                <a:ext cx="228085" cy="78793"/>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2626520" y="2055018"/>
                <a:ext cx="220105" cy="76036"/>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H="1" flipV="1">
                <a:off x="2859367" y="2148545"/>
                <a:ext cx="131481" cy="180318"/>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flipV="1">
                <a:off x="2719386" y="2134018"/>
                <a:ext cx="127239" cy="194849"/>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grpSp>
        <p:nvGrpSpPr>
          <p:cNvPr id="33" name="Group 32"/>
          <p:cNvGrpSpPr/>
          <p:nvPr/>
        </p:nvGrpSpPr>
        <p:grpSpPr>
          <a:xfrm>
            <a:off x="4797121" y="4652147"/>
            <a:ext cx="321623" cy="321623"/>
            <a:chOff x="2157841" y="2190868"/>
            <a:chExt cx="321623" cy="321623"/>
          </a:xfrm>
        </p:grpSpPr>
        <p:sp>
          <p:nvSpPr>
            <p:cNvPr id="34" name="Oval 33"/>
            <p:cNvSpPr/>
            <p:nvPr/>
          </p:nvSpPr>
          <p:spPr>
            <a:xfrm>
              <a:off x="2157841" y="2190868"/>
              <a:ext cx="321623" cy="321623"/>
            </a:xfrm>
            <a:prstGeom prst="ellipse">
              <a:avLst/>
            </a:prstGeom>
            <a:solidFill>
              <a:schemeClr val="bg1"/>
            </a:solidFill>
            <a:ln w="28575">
              <a:solidFill>
                <a:srgbClr val="FF577A"/>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0" tIns="108000" rIns="108000" bIns="108000" rtlCol="0" anchor="ctr">
              <a:spAutoFit/>
            </a:bodyPr>
            <a:lstStyle/>
            <a:p>
              <a:endParaRPr lang="en-GB">
                <a:solidFill>
                  <a:srgbClr val="FF577A"/>
                </a:solidFill>
                <a:latin typeface="BBC Reith Sans Medium" panose="020B0703020204020204" pitchFamily="34" charset="-18"/>
                <a:ea typeface="BBC Reith Sans Medium" panose="020B0703020204020204" pitchFamily="34" charset="-18"/>
                <a:cs typeface="BBC Reith Sans Medium" panose="020B0703020204020204" pitchFamily="34" charset="-18"/>
              </a:endParaRPr>
            </a:p>
          </p:txBody>
        </p:sp>
        <p:grpSp>
          <p:nvGrpSpPr>
            <p:cNvPr id="38" name="Group 37"/>
            <p:cNvGrpSpPr/>
            <p:nvPr/>
          </p:nvGrpSpPr>
          <p:grpSpPr>
            <a:xfrm>
              <a:off x="2264257" y="2299860"/>
              <a:ext cx="108790" cy="103638"/>
              <a:chOff x="2626520" y="1897856"/>
              <a:chExt cx="452436" cy="431011"/>
            </a:xfrm>
          </p:grpSpPr>
          <p:cxnSp>
            <p:nvCxnSpPr>
              <p:cNvPr id="39" name="Straight Arrow Connector 38"/>
              <p:cNvCxnSpPr/>
              <p:nvPr/>
            </p:nvCxnSpPr>
            <p:spPr>
              <a:xfrm>
                <a:off x="2855117" y="1897856"/>
                <a:ext cx="0" cy="283739"/>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flipH="1">
                <a:off x="2850871" y="2055018"/>
                <a:ext cx="228085" cy="78793"/>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2626520" y="2055018"/>
                <a:ext cx="220105" cy="76036"/>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H="1" flipV="1">
                <a:off x="2859367" y="2148545"/>
                <a:ext cx="131481" cy="180318"/>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flipV="1">
                <a:off x="2719386" y="2134018"/>
                <a:ext cx="127239" cy="194849"/>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146194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750"/>
                                        <p:tgtEl>
                                          <p:spTgt spid="21"/>
                                        </p:tgtEl>
                                      </p:cBhvr>
                                    </p:animEffect>
                                  </p:childTnLst>
                                </p:cTn>
                              </p:par>
                              <p:par>
                                <p:cTn id="8" presetID="53" presetClass="entr" presetSubtype="16" fill="hold" nodeType="withEffect">
                                  <p:stCondLst>
                                    <p:cond delay="0"/>
                                  </p:stCondLst>
                                  <p:childTnLst>
                                    <p:set>
                                      <p:cBhvr>
                                        <p:cTn id="9" dur="1" fill="hold">
                                          <p:stCondLst>
                                            <p:cond delay="0"/>
                                          </p:stCondLst>
                                        </p:cTn>
                                        <p:tgtEl>
                                          <p:spTgt spid="55"/>
                                        </p:tgtEl>
                                        <p:attrNameLst>
                                          <p:attrName>style.visibility</p:attrName>
                                        </p:attrNameLst>
                                      </p:cBhvr>
                                      <p:to>
                                        <p:strVal val="visible"/>
                                      </p:to>
                                    </p:set>
                                    <p:anim calcmode="lin" valueType="num">
                                      <p:cBhvr>
                                        <p:cTn id="10" dur="750" fill="hold"/>
                                        <p:tgtEl>
                                          <p:spTgt spid="55"/>
                                        </p:tgtEl>
                                        <p:attrNameLst>
                                          <p:attrName>ppt_w</p:attrName>
                                        </p:attrNameLst>
                                      </p:cBhvr>
                                      <p:tavLst>
                                        <p:tav tm="0">
                                          <p:val>
                                            <p:fltVal val="0"/>
                                          </p:val>
                                        </p:tav>
                                        <p:tav tm="100000">
                                          <p:val>
                                            <p:strVal val="#ppt_w"/>
                                          </p:val>
                                        </p:tav>
                                      </p:tavLst>
                                    </p:anim>
                                    <p:anim calcmode="lin" valueType="num">
                                      <p:cBhvr>
                                        <p:cTn id="11" dur="750" fill="hold"/>
                                        <p:tgtEl>
                                          <p:spTgt spid="55"/>
                                        </p:tgtEl>
                                        <p:attrNameLst>
                                          <p:attrName>ppt_h</p:attrName>
                                        </p:attrNameLst>
                                      </p:cBhvr>
                                      <p:tavLst>
                                        <p:tav tm="0">
                                          <p:val>
                                            <p:fltVal val="0"/>
                                          </p:val>
                                        </p:tav>
                                        <p:tav tm="100000">
                                          <p:val>
                                            <p:strVal val="#ppt_h"/>
                                          </p:val>
                                        </p:tav>
                                      </p:tavLst>
                                    </p:anim>
                                    <p:animEffect transition="in" filter="fade">
                                      <p:cBhvr>
                                        <p:cTn id="12" dur="750"/>
                                        <p:tgtEl>
                                          <p:spTgt spid="5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wipe(left)">
                                      <p:cBhvr>
                                        <p:cTn id="17" dur="750"/>
                                        <p:tgtEl>
                                          <p:spTgt spid="54"/>
                                        </p:tgtEl>
                                      </p:cBhvr>
                                    </p:animEffect>
                                  </p:childTnLst>
                                </p:cTn>
                              </p:par>
                              <p:par>
                                <p:cTn id="18" presetID="53" presetClass="entr" presetSubtype="16" fill="hold" nodeType="withEffect">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cBhvr>
                                        <p:cTn id="20" dur="750" fill="hold"/>
                                        <p:tgtEl>
                                          <p:spTgt spid="58"/>
                                        </p:tgtEl>
                                        <p:attrNameLst>
                                          <p:attrName>ppt_w</p:attrName>
                                        </p:attrNameLst>
                                      </p:cBhvr>
                                      <p:tavLst>
                                        <p:tav tm="0">
                                          <p:val>
                                            <p:fltVal val="0"/>
                                          </p:val>
                                        </p:tav>
                                        <p:tav tm="100000">
                                          <p:val>
                                            <p:strVal val="#ppt_w"/>
                                          </p:val>
                                        </p:tav>
                                      </p:tavLst>
                                    </p:anim>
                                    <p:anim calcmode="lin" valueType="num">
                                      <p:cBhvr>
                                        <p:cTn id="21" dur="750" fill="hold"/>
                                        <p:tgtEl>
                                          <p:spTgt spid="58"/>
                                        </p:tgtEl>
                                        <p:attrNameLst>
                                          <p:attrName>ppt_h</p:attrName>
                                        </p:attrNameLst>
                                      </p:cBhvr>
                                      <p:tavLst>
                                        <p:tav tm="0">
                                          <p:val>
                                            <p:fltVal val="0"/>
                                          </p:val>
                                        </p:tav>
                                        <p:tav tm="100000">
                                          <p:val>
                                            <p:strVal val="#ppt_h"/>
                                          </p:val>
                                        </p:tav>
                                      </p:tavLst>
                                    </p:anim>
                                    <p:animEffect transition="in" filter="fade">
                                      <p:cBhvr>
                                        <p:cTn id="22" dur="750"/>
                                        <p:tgtEl>
                                          <p:spTgt spid="5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750"/>
                                        <p:tgtEl>
                                          <p:spTgt spid="35"/>
                                        </p:tgtEl>
                                      </p:cBhvr>
                                    </p:animEffect>
                                  </p:childTnLst>
                                </p:cTn>
                              </p:par>
                              <p:par>
                                <p:cTn id="28" presetID="53" presetClass="entr" presetSubtype="16"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p:cTn id="30" dur="750" fill="hold"/>
                                        <p:tgtEl>
                                          <p:spTgt spid="19"/>
                                        </p:tgtEl>
                                        <p:attrNameLst>
                                          <p:attrName>ppt_w</p:attrName>
                                        </p:attrNameLst>
                                      </p:cBhvr>
                                      <p:tavLst>
                                        <p:tav tm="0">
                                          <p:val>
                                            <p:fltVal val="0"/>
                                          </p:val>
                                        </p:tav>
                                        <p:tav tm="100000">
                                          <p:val>
                                            <p:strVal val="#ppt_w"/>
                                          </p:val>
                                        </p:tav>
                                      </p:tavLst>
                                    </p:anim>
                                    <p:anim calcmode="lin" valueType="num">
                                      <p:cBhvr>
                                        <p:cTn id="31" dur="750" fill="hold"/>
                                        <p:tgtEl>
                                          <p:spTgt spid="19"/>
                                        </p:tgtEl>
                                        <p:attrNameLst>
                                          <p:attrName>ppt_h</p:attrName>
                                        </p:attrNameLst>
                                      </p:cBhvr>
                                      <p:tavLst>
                                        <p:tav tm="0">
                                          <p:val>
                                            <p:fltVal val="0"/>
                                          </p:val>
                                        </p:tav>
                                        <p:tav tm="100000">
                                          <p:val>
                                            <p:strVal val="#ppt_h"/>
                                          </p:val>
                                        </p:tav>
                                      </p:tavLst>
                                    </p:anim>
                                    <p:animEffect transition="in" filter="fade">
                                      <p:cBhvr>
                                        <p:cTn id="32" dur="750"/>
                                        <p:tgtEl>
                                          <p:spTgt spid="19"/>
                                        </p:tgtEl>
                                      </p:cBhvr>
                                    </p:animEffect>
                                  </p:childTnLst>
                                </p:cTn>
                              </p:par>
                            </p:childTnLst>
                          </p:cTn>
                        </p:par>
                        <p:par>
                          <p:cTn id="33" fill="hold">
                            <p:stCondLst>
                              <p:cond delay="750"/>
                            </p:stCondLst>
                            <p:childTnLst>
                              <p:par>
                                <p:cTn id="34" presetID="42" presetClass="entr" presetSubtype="0"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wipe(left)">
                                      <p:cBhvr>
                                        <p:cTn id="43" dur="750"/>
                                        <p:tgtEl>
                                          <p:spTgt spid="36"/>
                                        </p:tgtEl>
                                      </p:cBhvr>
                                    </p:animEffect>
                                  </p:childTnLst>
                                </p:cTn>
                              </p:par>
                              <p:par>
                                <p:cTn id="44" presetID="53" presetClass="entr" presetSubtype="16" fill="hold" nodeType="withEffect">
                                  <p:stCondLst>
                                    <p:cond delay="0"/>
                                  </p:stCondLst>
                                  <p:childTnLst>
                                    <p:set>
                                      <p:cBhvr>
                                        <p:cTn id="45" dur="1" fill="hold">
                                          <p:stCondLst>
                                            <p:cond delay="0"/>
                                          </p:stCondLst>
                                        </p:cTn>
                                        <p:tgtEl>
                                          <p:spTgt spid="33"/>
                                        </p:tgtEl>
                                        <p:attrNameLst>
                                          <p:attrName>style.visibility</p:attrName>
                                        </p:attrNameLst>
                                      </p:cBhvr>
                                      <p:to>
                                        <p:strVal val="visible"/>
                                      </p:to>
                                    </p:set>
                                    <p:anim calcmode="lin" valueType="num">
                                      <p:cBhvr>
                                        <p:cTn id="46" dur="750" fill="hold"/>
                                        <p:tgtEl>
                                          <p:spTgt spid="33"/>
                                        </p:tgtEl>
                                        <p:attrNameLst>
                                          <p:attrName>ppt_w</p:attrName>
                                        </p:attrNameLst>
                                      </p:cBhvr>
                                      <p:tavLst>
                                        <p:tav tm="0">
                                          <p:val>
                                            <p:fltVal val="0"/>
                                          </p:val>
                                        </p:tav>
                                        <p:tav tm="100000">
                                          <p:val>
                                            <p:strVal val="#ppt_w"/>
                                          </p:val>
                                        </p:tav>
                                      </p:tavLst>
                                    </p:anim>
                                    <p:anim calcmode="lin" valueType="num">
                                      <p:cBhvr>
                                        <p:cTn id="47" dur="750" fill="hold"/>
                                        <p:tgtEl>
                                          <p:spTgt spid="33"/>
                                        </p:tgtEl>
                                        <p:attrNameLst>
                                          <p:attrName>ppt_h</p:attrName>
                                        </p:attrNameLst>
                                      </p:cBhvr>
                                      <p:tavLst>
                                        <p:tav tm="0">
                                          <p:val>
                                            <p:fltVal val="0"/>
                                          </p:val>
                                        </p:tav>
                                        <p:tav tm="100000">
                                          <p:val>
                                            <p:strVal val="#ppt_h"/>
                                          </p:val>
                                        </p:tav>
                                      </p:tavLst>
                                    </p:anim>
                                    <p:animEffect transition="in" filter="fade">
                                      <p:cBhvr>
                                        <p:cTn id="48" dur="750"/>
                                        <p:tgtEl>
                                          <p:spTgt spid="33"/>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wipe(left)">
                                      <p:cBhvr>
                                        <p:cTn id="53" dur="7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21" grpId="0" animBg="1"/>
      <p:bldP spid="35" grpId="0" animBg="1"/>
      <p:bldP spid="36" grpId="0" animBg="1"/>
      <p:bldP spid="3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rot="10800000">
            <a:off x="3652948" y="-702868"/>
            <a:ext cx="6900633" cy="2504286"/>
            <a:chOff x="-245190" y="-810654"/>
            <a:chExt cx="6207888" cy="2252884"/>
          </a:xfrm>
        </p:grpSpPr>
        <p:sp>
          <p:nvSpPr>
            <p:cNvPr id="33" name="Oval 32"/>
            <p:cNvSpPr/>
            <p:nvPr/>
          </p:nvSpPr>
          <p:spPr>
            <a:xfrm>
              <a:off x="59610" y="-810654"/>
              <a:ext cx="5903088" cy="2252884"/>
            </a:xfrm>
            <a:prstGeom prst="ellipse">
              <a:avLst/>
            </a:prstGeom>
            <a:solidFill>
              <a:srgbClr val="FFB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p:cNvSpPr/>
            <p:nvPr/>
          </p:nvSpPr>
          <p:spPr>
            <a:xfrm>
              <a:off x="-92790" y="-810654"/>
              <a:ext cx="5903088" cy="2252884"/>
            </a:xfrm>
            <a:prstGeom prst="ellipse">
              <a:avLst/>
            </a:prstGeom>
            <a:solidFill>
              <a:srgbClr val="FF57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Oval 37"/>
            <p:cNvSpPr/>
            <p:nvPr/>
          </p:nvSpPr>
          <p:spPr>
            <a:xfrm>
              <a:off x="-245190" y="-810654"/>
              <a:ext cx="5903088" cy="2252884"/>
            </a:xfrm>
            <a:prstGeom prst="ellipse">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1" name="Group 30"/>
          <p:cNvGrpSpPr/>
          <p:nvPr/>
        </p:nvGrpSpPr>
        <p:grpSpPr>
          <a:xfrm>
            <a:off x="-1935656" y="-1201063"/>
            <a:ext cx="6900633" cy="2504286"/>
            <a:chOff x="-245190" y="-810654"/>
            <a:chExt cx="6207888" cy="2252884"/>
          </a:xfrm>
        </p:grpSpPr>
        <p:sp>
          <p:nvSpPr>
            <p:cNvPr id="30" name="Oval 29"/>
            <p:cNvSpPr/>
            <p:nvPr/>
          </p:nvSpPr>
          <p:spPr>
            <a:xfrm>
              <a:off x="59610" y="-810654"/>
              <a:ext cx="5903088" cy="2252884"/>
            </a:xfrm>
            <a:prstGeom prst="ellipse">
              <a:avLst/>
            </a:prstGeom>
            <a:solidFill>
              <a:srgbClr val="FFB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Oval 28"/>
            <p:cNvSpPr/>
            <p:nvPr/>
          </p:nvSpPr>
          <p:spPr>
            <a:xfrm>
              <a:off x="-92790" y="-810654"/>
              <a:ext cx="5903088" cy="2252884"/>
            </a:xfrm>
            <a:prstGeom prst="ellipse">
              <a:avLst/>
            </a:prstGeom>
            <a:solidFill>
              <a:srgbClr val="FF57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Oval 27"/>
            <p:cNvSpPr/>
            <p:nvPr/>
          </p:nvSpPr>
          <p:spPr>
            <a:xfrm>
              <a:off x="-245190" y="-810654"/>
              <a:ext cx="5903088" cy="2252884"/>
            </a:xfrm>
            <a:prstGeom prst="ellipse">
              <a:avLst/>
            </a:prstGeom>
            <a:solidFill>
              <a:srgbClr val="1B14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6" name="TextBox 25"/>
          <p:cNvSpPr txBox="1"/>
          <p:nvPr/>
        </p:nvSpPr>
        <p:spPr>
          <a:xfrm>
            <a:off x="644537" y="227044"/>
            <a:ext cx="4841691" cy="707886"/>
          </a:xfrm>
          <a:prstGeom prst="rect">
            <a:avLst/>
          </a:prstGeom>
          <a:noFill/>
        </p:spPr>
        <p:txBody>
          <a:bodyPr wrap="square" rtlCol="0">
            <a:spAutoFit/>
          </a:bodyPr>
          <a:lstStyle/>
          <a:p>
            <a:r>
              <a:rPr lang="en-GB" sz="4000" dirty="0">
                <a:ln w="19050">
                  <a:noFill/>
                </a:ln>
                <a:solidFill>
                  <a:schemeClr val="bg1"/>
                </a:solidFill>
                <a:latin typeface="BBC Reith Sans Medium" panose="020B0703020204020204" pitchFamily="34" charset="-18"/>
                <a:ea typeface="BBC Reith Sans Medium" panose="020B0703020204020204" pitchFamily="34" charset="-18"/>
                <a:cs typeface="BBC Reith Sans Medium" panose="020B0703020204020204" pitchFamily="34" charset="-18"/>
              </a:rPr>
              <a:t>Reflecting </a:t>
            </a:r>
          </a:p>
        </p:txBody>
      </p:sp>
      <p:sp>
        <p:nvSpPr>
          <p:cNvPr id="39" name="TextBox 38"/>
          <p:cNvSpPr txBox="1"/>
          <p:nvPr/>
        </p:nvSpPr>
        <p:spPr>
          <a:xfrm>
            <a:off x="3652948" y="661393"/>
            <a:ext cx="4841691" cy="584775"/>
          </a:xfrm>
          <a:prstGeom prst="rect">
            <a:avLst/>
          </a:prstGeom>
          <a:noFill/>
        </p:spPr>
        <p:txBody>
          <a:bodyPr wrap="square" rtlCol="0">
            <a:spAutoFit/>
          </a:bodyPr>
          <a:lstStyle/>
          <a:p>
            <a:pPr algn="r"/>
            <a:r>
              <a:rPr lang="en-GB" sz="3200" dirty="0">
                <a:ln w="19050">
                  <a:noFill/>
                </a:ln>
                <a:solidFill>
                  <a:srgbClr val="1B1464"/>
                </a:solidFill>
                <a:latin typeface="+mj-lt"/>
                <a:ea typeface="BBC Reith Sans Medium" panose="020B0703020204020204" pitchFamily="34" charset="-18"/>
                <a:cs typeface="BBC Reith Sans Medium" panose="020B0703020204020204" pitchFamily="34" charset="-18"/>
              </a:rPr>
              <a:t>Choosing Kindness</a:t>
            </a:r>
          </a:p>
        </p:txBody>
      </p:sp>
      <p:grpSp>
        <p:nvGrpSpPr>
          <p:cNvPr id="22" name="Group 21"/>
          <p:cNvGrpSpPr/>
          <p:nvPr/>
        </p:nvGrpSpPr>
        <p:grpSpPr>
          <a:xfrm>
            <a:off x="755649" y="1612688"/>
            <a:ext cx="3341789" cy="4480137"/>
            <a:chOff x="755649" y="1612688"/>
            <a:chExt cx="3341789" cy="4480137"/>
          </a:xfrm>
        </p:grpSpPr>
        <p:grpSp>
          <p:nvGrpSpPr>
            <p:cNvPr id="20" name="Group 19"/>
            <p:cNvGrpSpPr/>
            <p:nvPr/>
          </p:nvGrpSpPr>
          <p:grpSpPr>
            <a:xfrm>
              <a:off x="755650" y="1801418"/>
              <a:ext cx="3341788" cy="3622184"/>
              <a:chOff x="755650" y="1801418"/>
              <a:chExt cx="3341788" cy="3622184"/>
            </a:xfrm>
          </p:grpSpPr>
          <p:sp>
            <p:nvSpPr>
              <p:cNvPr id="10" name="Flowchart: Delay 9"/>
              <p:cNvSpPr/>
              <p:nvPr/>
            </p:nvSpPr>
            <p:spPr>
              <a:xfrm rot="16200000">
                <a:off x="615452" y="1941616"/>
                <a:ext cx="3622184" cy="3341788"/>
              </a:xfrm>
              <a:prstGeom prst="flowChartDelay">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Picture 1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241290" y="2356423"/>
                <a:ext cx="2370509" cy="2729783"/>
              </a:xfrm>
              <a:prstGeom prst="rect">
                <a:avLst/>
              </a:prstGeom>
            </p:spPr>
          </p:pic>
        </p:grpSp>
        <p:sp>
          <p:nvSpPr>
            <p:cNvPr id="40" name="Rounded Rectangle 39"/>
            <p:cNvSpPr/>
            <p:nvPr/>
          </p:nvSpPr>
          <p:spPr>
            <a:xfrm>
              <a:off x="755649" y="5253513"/>
              <a:ext cx="3341788" cy="839312"/>
            </a:xfrm>
            <a:prstGeom prst="roundRect">
              <a:avLst>
                <a:gd name="adj" fmla="val 14772"/>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r>
                <a:rPr lang="en-GB" dirty="0">
                  <a:solidFill>
                    <a:srgbClr val="1B1464"/>
                  </a:solidFill>
                  <a:latin typeface="BBC Reith Sans Medium" panose="020B0703020204020204" pitchFamily="34" charset="-18"/>
                  <a:ea typeface="BBC Reith Sans Medium" panose="020B0703020204020204" pitchFamily="34" charset="-18"/>
                  <a:cs typeface="BBC Reith Sans Medium" panose="020B0703020204020204" pitchFamily="34" charset="-18"/>
                </a:rPr>
                <a:t>We all have the power to choose how we treat others. </a:t>
              </a:r>
            </a:p>
          </p:txBody>
        </p:sp>
        <p:grpSp>
          <p:nvGrpSpPr>
            <p:cNvPr id="41" name="Group 40"/>
            <p:cNvGrpSpPr/>
            <p:nvPr/>
          </p:nvGrpSpPr>
          <p:grpSpPr>
            <a:xfrm>
              <a:off x="2265732" y="1612688"/>
              <a:ext cx="321623" cy="321623"/>
              <a:chOff x="2157841" y="2190868"/>
              <a:chExt cx="321623" cy="321623"/>
            </a:xfrm>
          </p:grpSpPr>
          <p:sp>
            <p:nvSpPr>
              <p:cNvPr id="42" name="Oval 41"/>
              <p:cNvSpPr/>
              <p:nvPr/>
            </p:nvSpPr>
            <p:spPr>
              <a:xfrm>
                <a:off x="2157841" y="2190868"/>
                <a:ext cx="321623" cy="321623"/>
              </a:xfrm>
              <a:prstGeom prst="ellipse">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0" tIns="108000" rIns="108000" bIns="108000" rtlCol="0" anchor="ctr">
                <a:spAutoFit/>
              </a:bodyPr>
              <a:lstStyle/>
              <a:p>
                <a:endParaRPr lang="en-GB" dirty="0">
                  <a:solidFill>
                    <a:srgbClr val="FF577A"/>
                  </a:solidFill>
                  <a:latin typeface="BBC Reith Sans Medium" panose="020B0703020204020204" pitchFamily="34" charset="-18"/>
                  <a:ea typeface="BBC Reith Sans Medium" panose="020B0703020204020204" pitchFamily="34" charset="-18"/>
                  <a:cs typeface="BBC Reith Sans Medium" panose="020B0703020204020204" pitchFamily="34" charset="-18"/>
                </a:endParaRPr>
              </a:p>
            </p:txBody>
          </p:sp>
          <p:grpSp>
            <p:nvGrpSpPr>
              <p:cNvPr id="43" name="Group 42"/>
              <p:cNvGrpSpPr/>
              <p:nvPr/>
            </p:nvGrpSpPr>
            <p:grpSpPr>
              <a:xfrm>
                <a:off x="2264257" y="2299860"/>
                <a:ext cx="108790" cy="103638"/>
                <a:chOff x="2626520" y="1897856"/>
                <a:chExt cx="452436" cy="431011"/>
              </a:xfrm>
            </p:grpSpPr>
            <p:cxnSp>
              <p:nvCxnSpPr>
                <p:cNvPr id="44" name="Straight Arrow Connector 43"/>
                <p:cNvCxnSpPr/>
                <p:nvPr/>
              </p:nvCxnSpPr>
              <p:spPr>
                <a:xfrm>
                  <a:off x="2855117" y="1897856"/>
                  <a:ext cx="0" cy="283739"/>
                </a:xfrm>
                <a:prstGeom prst="straightConnector1">
                  <a:avLst/>
                </a:prstGeom>
                <a:ln w="28575" cap="rnd">
                  <a:solidFill>
                    <a:srgbClr val="1B1464"/>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flipH="1">
                  <a:off x="2850871" y="2055018"/>
                  <a:ext cx="228085" cy="78793"/>
                </a:xfrm>
                <a:prstGeom prst="straightConnector1">
                  <a:avLst/>
                </a:prstGeom>
                <a:ln w="28575" cap="rnd">
                  <a:solidFill>
                    <a:srgbClr val="1B1464"/>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a:off x="2626520" y="2055018"/>
                  <a:ext cx="220105" cy="76036"/>
                </a:xfrm>
                <a:prstGeom prst="straightConnector1">
                  <a:avLst/>
                </a:prstGeom>
                <a:ln w="28575" cap="rnd">
                  <a:solidFill>
                    <a:srgbClr val="1B1464"/>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flipH="1" flipV="1">
                  <a:off x="2859367" y="2148545"/>
                  <a:ext cx="131481" cy="180318"/>
                </a:xfrm>
                <a:prstGeom prst="straightConnector1">
                  <a:avLst/>
                </a:prstGeom>
                <a:ln w="28575" cap="rnd">
                  <a:solidFill>
                    <a:srgbClr val="1B1464"/>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flipV="1">
                  <a:off x="2719386" y="2134018"/>
                  <a:ext cx="127239" cy="194849"/>
                </a:xfrm>
                <a:prstGeom prst="straightConnector1">
                  <a:avLst/>
                </a:prstGeom>
                <a:ln w="28575" cap="rnd">
                  <a:solidFill>
                    <a:srgbClr val="1B1464"/>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grpSp>
      <p:sp>
        <p:nvSpPr>
          <p:cNvPr id="11" name="10-Point Star 10"/>
          <p:cNvSpPr/>
          <p:nvPr/>
        </p:nvSpPr>
        <p:spPr>
          <a:xfrm>
            <a:off x="3483541" y="1711093"/>
            <a:ext cx="2485447" cy="2485447"/>
          </a:xfrm>
          <a:prstGeom prst="star10">
            <a:avLst>
              <a:gd name="adj" fmla="val 35548"/>
              <a:gd name="hf" fmla="val 105146"/>
            </a:avLst>
          </a:prstGeom>
          <a:solidFill>
            <a:schemeClr val="bg1"/>
          </a:solidFill>
          <a:ln w="28575">
            <a:solidFill>
              <a:srgbClr val="8757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8757E5"/>
                </a:solidFill>
                <a:latin typeface="BBC Reith Sans Medium" panose="020B0703020204020204" pitchFamily="34" charset="-18"/>
                <a:ea typeface="BBC Reith Sans Medium" panose="020B0703020204020204" pitchFamily="34" charset="-18"/>
                <a:cs typeface="BBC Reith Sans Medium" panose="020B0703020204020204" pitchFamily="34" charset="-18"/>
              </a:rPr>
              <a:t>How does it feel when we are treated with kindness?</a:t>
            </a:r>
          </a:p>
        </p:txBody>
      </p:sp>
      <p:sp>
        <p:nvSpPr>
          <p:cNvPr id="49" name="Rounded Rectangle 48"/>
          <p:cNvSpPr/>
          <p:nvPr/>
        </p:nvSpPr>
        <p:spPr>
          <a:xfrm>
            <a:off x="4421528" y="5298316"/>
            <a:ext cx="3987109" cy="794509"/>
          </a:xfrm>
          <a:prstGeom prst="roundRect">
            <a:avLst>
              <a:gd name="adj" fmla="val 12994"/>
            </a:avLst>
          </a:prstGeom>
          <a:solidFill>
            <a:schemeClr val="bg1"/>
          </a:solidFill>
          <a:ln w="28575">
            <a:solidFill>
              <a:srgbClr val="FF577A"/>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r>
              <a:rPr lang="en-GB" dirty="0">
                <a:solidFill>
                  <a:srgbClr val="FF577A"/>
                </a:solidFill>
                <a:latin typeface="BBC Reith Sans Medium" panose="020B0703020204020204" pitchFamily="34" charset="-18"/>
                <a:ea typeface="BBC Reith Sans Medium" panose="020B0703020204020204" pitchFamily="34" charset="-18"/>
                <a:cs typeface="BBC Reith Sans Medium" panose="020B0703020204020204" pitchFamily="34" charset="-18"/>
              </a:rPr>
              <a:t>Sharing kindness helps us all to live safe, healthy and happy lives.</a:t>
            </a:r>
          </a:p>
        </p:txBody>
      </p:sp>
      <p:sp>
        <p:nvSpPr>
          <p:cNvPr id="50" name="Rounded Rectangle 49"/>
          <p:cNvSpPr/>
          <p:nvPr/>
        </p:nvSpPr>
        <p:spPr>
          <a:xfrm>
            <a:off x="5597341" y="3751221"/>
            <a:ext cx="2811296" cy="1364580"/>
          </a:xfrm>
          <a:prstGeom prst="roundRect">
            <a:avLst>
              <a:gd name="adj" fmla="val 8255"/>
            </a:avLst>
          </a:prstGeom>
          <a:solidFill>
            <a:schemeClr val="bg1"/>
          </a:solidFill>
          <a:ln w="28575">
            <a:solidFill>
              <a:srgbClr val="FF577A"/>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r>
              <a:rPr lang="en-GB" dirty="0">
                <a:solidFill>
                  <a:srgbClr val="FF577A"/>
                </a:solidFill>
                <a:latin typeface="BBC Reith Sans Medium" panose="020B0703020204020204" pitchFamily="34" charset="-18"/>
                <a:ea typeface="BBC Reith Sans Medium" panose="020B0703020204020204" pitchFamily="34" charset="-18"/>
                <a:cs typeface="BBC Reith Sans Medium" panose="020B0703020204020204" pitchFamily="34" charset="-18"/>
              </a:rPr>
              <a:t>It makes us feel good inside when people are kind to us. It helps us to feel happy. </a:t>
            </a:r>
          </a:p>
        </p:txBody>
      </p:sp>
      <p:grpSp>
        <p:nvGrpSpPr>
          <p:cNvPr id="53" name="Group 52"/>
          <p:cNvGrpSpPr/>
          <p:nvPr/>
        </p:nvGrpSpPr>
        <p:grpSpPr>
          <a:xfrm>
            <a:off x="8094466" y="3590409"/>
            <a:ext cx="321623" cy="321623"/>
            <a:chOff x="2157841" y="2190868"/>
            <a:chExt cx="321623" cy="321623"/>
          </a:xfrm>
        </p:grpSpPr>
        <p:sp>
          <p:nvSpPr>
            <p:cNvPr id="61" name="Oval 60"/>
            <p:cNvSpPr/>
            <p:nvPr/>
          </p:nvSpPr>
          <p:spPr>
            <a:xfrm>
              <a:off x="2157841" y="2190868"/>
              <a:ext cx="321623" cy="321623"/>
            </a:xfrm>
            <a:prstGeom prst="ellipse">
              <a:avLst/>
            </a:prstGeom>
            <a:solidFill>
              <a:schemeClr val="bg1"/>
            </a:solidFill>
            <a:ln w="28575">
              <a:solidFill>
                <a:srgbClr val="FF577A"/>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0" tIns="108000" rIns="108000" bIns="108000" rtlCol="0" anchor="ctr">
              <a:spAutoFit/>
            </a:bodyPr>
            <a:lstStyle/>
            <a:p>
              <a:endParaRPr lang="en-GB">
                <a:solidFill>
                  <a:srgbClr val="FF577A"/>
                </a:solidFill>
                <a:latin typeface="BBC Reith Sans Medium" panose="020B0703020204020204" pitchFamily="34" charset="-18"/>
                <a:ea typeface="BBC Reith Sans Medium" panose="020B0703020204020204" pitchFamily="34" charset="-18"/>
                <a:cs typeface="BBC Reith Sans Medium" panose="020B0703020204020204" pitchFamily="34" charset="-18"/>
              </a:endParaRPr>
            </a:p>
          </p:txBody>
        </p:sp>
        <p:grpSp>
          <p:nvGrpSpPr>
            <p:cNvPr id="62" name="Group 61"/>
            <p:cNvGrpSpPr/>
            <p:nvPr/>
          </p:nvGrpSpPr>
          <p:grpSpPr>
            <a:xfrm>
              <a:off x="2264257" y="2299860"/>
              <a:ext cx="108790" cy="103638"/>
              <a:chOff x="2626520" y="1897856"/>
              <a:chExt cx="452436" cy="431011"/>
            </a:xfrm>
          </p:grpSpPr>
          <p:cxnSp>
            <p:nvCxnSpPr>
              <p:cNvPr id="63" name="Straight Arrow Connector 62"/>
              <p:cNvCxnSpPr/>
              <p:nvPr/>
            </p:nvCxnSpPr>
            <p:spPr>
              <a:xfrm>
                <a:off x="2855117" y="1897856"/>
                <a:ext cx="0" cy="283739"/>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flipH="1">
                <a:off x="2850871" y="2055018"/>
                <a:ext cx="228085" cy="78793"/>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a:off x="2626520" y="2055018"/>
                <a:ext cx="220105" cy="76036"/>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flipH="1" flipV="1">
                <a:off x="2859367" y="2148545"/>
                <a:ext cx="131481" cy="180318"/>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p:nvPr/>
            </p:nvCxnSpPr>
            <p:spPr>
              <a:xfrm flipV="1">
                <a:off x="2719386" y="2134018"/>
                <a:ext cx="127239" cy="194849"/>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grpSp>
        <p:nvGrpSpPr>
          <p:cNvPr id="68" name="Group 67"/>
          <p:cNvGrpSpPr/>
          <p:nvPr/>
        </p:nvGrpSpPr>
        <p:grpSpPr>
          <a:xfrm>
            <a:off x="5552637" y="2337347"/>
            <a:ext cx="321623" cy="321623"/>
            <a:chOff x="6300782" y="2205415"/>
            <a:chExt cx="321623" cy="321623"/>
          </a:xfrm>
        </p:grpSpPr>
        <p:sp>
          <p:nvSpPr>
            <p:cNvPr id="69" name="Oval 68"/>
            <p:cNvSpPr/>
            <p:nvPr/>
          </p:nvSpPr>
          <p:spPr>
            <a:xfrm>
              <a:off x="6300782" y="2205415"/>
              <a:ext cx="321623" cy="321623"/>
            </a:xfrm>
            <a:prstGeom prst="ellipse">
              <a:avLst/>
            </a:prstGeom>
            <a:solidFill>
              <a:schemeClr val="bg1"/>
            </a:solidFill>
            <a:ln w="28575">
              <a:solidFill>
                <a:srgbClr val="8757E5"/>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0" tIns="108000" rIns="108000" bIns="108000" rtlCol="0" anchor="ctr">
              <a:spAutoFit/>
            </a:bodyPr>
            <a:lstStyle/>
            <a:p>
              <a:endParaRPr lang="en-GB">
                <a:solidFill>
                  <a:srgbClr val="FF577A"/>
                </a:solidFill>
                <a:latin typeface="BBC Reith Sans Medium" panose="020B0703020204020204" pitchFamily="34" charset="-18"/>
                <a:ea typeface="BBC Reith Sans Medium" panose="020B0703020204020204" pitchFamily="34" charset="-18"/>
                <a:cs typeface="BBC Reith Sans Medium" panose="020B0703020204020204" pitchFamily="34" charset="-18"/>
              </a:endParaRPr>
            </a:p>
          </p:txBody>
        </p:sp>
        <p:sp>
          <p:nvSpPr>
            <p:cNvPr id="70" name="TextBox 69"/>
            <p:cNvSpPr txBox="1"/>
            <p:nvPr/>
          </p:nvSpPr>
          <p:spPr>
            <a:xfrm>
              <a:off x="6337694" y="2243116"/>
              <a:ext cx="247799" cy="246221"/>
            </a:xfrm>
            <a:prstGeom prst="rect">
              <a:avLst/>
            </a:prstGeom>
            <a:noFill/>
            <a:ln>
              <a:noFill/>
            </a:ln>
          </p:spPr>
          <p:txBody>
            <a:bodyPr wrap="square" lIns="0" tIns="0" rIns="0" bIns="0" rtlCol="0">
              <a:spAutoFit/>
            </a:bodyPr>
            <a:lstStyle/>
            <a:p>
              <a:pPr algn="ctr"/>
              <a:r>
                <a:rPr lang="en-GB" sz="1600" dirty="0">
                  <a:solidFill>
                    <a:srgbClr val="8757E5"/>
                  </a:solidFill>
                  <a:latin typeface="+mj-lt"/>
                  <a:ea typeface="BBC Reith Sans Medium" panose="020B0703020204020204" pitchFamily="34" charset="-18"/>
                  <a:cs typeface="BBC Reith Sans Medium" panose="020B0703020204020204" pitchFamily="34" charset="-18"/>
                </a:rPr>
                <a:t>?</a:t>
              </a:r>
            </a:p>
          </p:txBody>
        </p:sp>
      </p:grpSp>
      <p:grpSp>
        <p:nvGrpSpPr>
          <p:cNvPr id="71" name="Group 70"/>
          <p:cNvGrpSpPr/>
          <p:nvPr/>
        </p:nvGrpSpPr>
        <p:grpSpPr>
          <a:xfrm>
            <a:off x="8094466" y="5224771"/>
            <a:ext cx="321623" cy="321623"/>
            <a:chOff x="2157841" y="2190868"/>
            <a:chExt cx="321623" cy="321623"/>
          </a:xfrm>
        </p:grpSpPr>
        <p:sp>
          <p:nvSpPr>
            <p:cNvPr id="72" name="Oval 71"/>
            <p:cNvSpPr/>
            <p:nvPr/>
          </p:nvSpPr>
          <p:spPr>
            <a:xfrm>
              <a:off x="2157841" y="2190868"/>
              <a:ext cx="321623" cy="321623"/>
            </a:xfrm>
            <a:prstGeom prst="ellipse">
              <a:avLst/>
            </a:prstGeom>
            <a:solidFill>
              <a:schemeClr val="bg1"/>
            </a:solidFill>
            <a:ln w="28575">
              <a:solidFill>
                <a:srgbClr val="FF577A"/>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0" tIns="108000" rIns="108000" bIns="108000" rtlCol="0" anchor="ctr">
              <a:spAutoFit/>
            </a:bodyPr>
            <a:lstStyle/>
            <a:p>
              <a:endParaRPr lang="en-GB">
                <a:solidFill>
                  <a:srgbClr val="FF577A"/>
                </a:solidFill>
                <a:latin typeface="BBC Reith Sans Medium" panose="020B0703020204020204" pitchFamily="34" charset="-18"/>
                <a:ea typeface="BBC Reith Sans Medium" panose="020B0703020204020204" pitchFamily="34" charset="-18"/>
                <a:cs typeface="BBC Reith Sans Medium" panose="020B0703020204020204" pitchFamily="34" charset="-18"/>
              </a:endParaRPr>
            </a:p>
          </p:txBody>
        </p:sp>
        <p:grpSp>
          <p:nvGrpSpPr>
            <p:cNvPr id="73" name="Group 72"/>
            <p:cNvGrpSpPr/>
            <p:nvPr/>
          </p:nvGrpSpPr>
          <p:grpSpPr>
            <a:xfrm>
              <a:off x="2264257" y="2299860"/>
              <a:ext cx="108790" cy="103638"/>
              <a:chOff x="2626520" y="1897856"/>
              <a:chExt cx="452436" cy="431011"/>
            </a:xfrm>
          </p:grpSpPr>
          <p:cxnSp>
            <p:nvCxnSpPr>
              <p:cNvPr id="74" name="Straight Arrow Connector 73"/>
              <p:cNvCxnSpPr/>
              <p:nvPr/>
            </p:nvCxnSpPr>
            <p:spPr>
              <a:xfrm>
                <a:off x="2855117" y="1897856"/>
                <a:ext cx="0" cy="283739"/>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5" name="Straight Arrow Connector 74"/>
              <p:cNvCxnSpPr/>
              <p:nvPr/>
            </p:nvCxnSpPr>
            <p:spPr>
              <a:xfrm flipH="1">
                <a:off x="2850871" y="2055018"/>
                <a:ext cx="228085" cy="78793"/>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6" name="Straight Arrow Connector 75"/>
              <p:cNvCxnSpPr/>
              <p:nvPr/>
            </p:nvCxnSpPr>
            <p:spPr>
              <a:xfrm>
                <a:off x="2626520" y="2055018"/>
                <a:ext cx="220105" cy="76036"/>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p:nvPr/>
            </p:nvCxnSpPr>
            <p:spPr>
              <a:xfrm flipH="1" flipV="1">
                <a:off x="2859367" y="2148545"/>
                <a:ext cx="131481" cy="180318"/>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8" name="Straight Arrow Connector 77"/>
              <p:cNvCxnSpPr/>
              <p:nvPr/>
            </p:nvCxnSpPr>
            <p:spPr>
              <a:xfrm flipV="1">
                <a:off x="2719386" y="2134018"/>
                <a:ext cx="127239" cy="194849"/>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717481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up)">
                                      <p:cBhvr>
                                        <p:cTn id="7" dur="10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53" presetClass="entr" presetSubtype="16" fill="hold" nodeType="withEffect">
                                  <p:stCondLst>
                                    <p:cond delay="750"/>
                                  </p:stCondLst>
                                  <p:childTnLst>
                                    <p:set>
                                      <p:cBhvr>
                                        <p:cTn id="16" dur="1" fill="hold">
                                          <p:stCondLst>
                                            <p:cond delay="0"/>
                                          </p:stCondLst>
                                        </p:cTn>
                                        <p:tgtEl>
                                          <p:spTgt spid="68"/>
                                        </p:tgtEl>
                                        <p:attrNameLst>
                                          <p:attrName>style.visibility</p:attrName>
                                        </p:attrNameLst>
                                      </p:cBhvr>
                                      <p:to>
                                        <p:strVal val="visible"/>
                                      </p:to>
                                    </p:set>
                                    <p:anim calcmode="lin" valueType="num">
                                      <p:cBhvr>
                                        <p:cTn id="17" dur="750" fill="hold"/>
                                        <p:tgtEl>
                                          <p:spTgt spid="68"/>
                                        </p:tgtEl>
                                        <p:attrNameLst>
                                          <p:attrName>ppt_w</p:attrName>
                                        </p:attrNameLst>
                                      </p:cBhvr>
                                      <p:tavLst>
                                        <p:tav tm="0">
                                          <p:val>
                                            <p:fltVal val="0"/>
                                          </p:val>
                                        </p:tav>
                                        <p:tav tm="100000">
                                          <p:val>
                                            <p:strVal val="#ppt_w"/>
                                          </p:val>
                                        </p:tav>
                                      </p:tavLst>
                                    </p:anim>
                                    <p:anim calcmode="lin" valueType="num">
                                      <p:cBhvr>
                                        <p:cTn id="18" dur="750" fill="hold"/>
                                        <p:tgtEl>
                                          <p:spTgt spid="68"/>
                                        </p:tgtEl>
                                        <p:attrNameLst>
                                          <p:attrName>ppt_h</p:attrName>
                                        </p:attrNameLst>
                                      </p:cBhvr>
                                      <p:tavLst>
                                        <p:tav tm="0">
                                          <p:val>
                                            <p:fltVal val="0"/>
                                          </p:val>
                                        </p:tav>
                                        <p:tav tm="100000">
                                          <p:val>
                                            <p:strVal val="#ppt_h"/>
                                          </p:val>
                                        </p:tav>
                                      </p:tavLst>
                                    </p:anim>
                                    <p:animEffect transition="in" filter="fade">
                                      <p:cBhvr>
                                        <p:cTn id="19" dur="750"/>
                                        <p:tgtEl>
                                          <p:spTgt spid="6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wipe(left)">
                                      <p:cBhvr>
                                        <p:cTn id="24" dur="750"/>
                                        <p:tgtEl>
                                          <p:spTgt spid="50"/>
                                        </p:tgtEl>
                                      </p:cBhvr>
                                    </p:animEffect>
                                  </p:childTnLst>
                                </p:cTn>
                              </p:par>
                              <p:par>
                                <p:cTn id="25" presetID="53" presetClass="entr" presetSubtype="16" fill="hold" nodeType="withEffect">
                                  <p:stCondLst>
                                    <p:cond delay="0"/>
                                  </p:stCondLst>
                                  <p:childTnLst>
                                    <p:set>
                                      <p:cBhvr>
                                        <p:cTn id="26" dur="1" fill="hold">
                                          <p:stCondLst>
                                            <p:cond delay="0"/>
                                          </p:stCondLst>
                                        </p:cTn>
                                        <p:tgtEl>
                                          <p:spTgt spid="53"/>
                                        </p:tgtEl>
                                        <p:attrNameLst>
                                          <p:attrName>style.visibility</p:attrName>
                                        </p:attrNameLst>
                                      </p:cBhvr>
                                      <p:to>
                                        <p:strVal val="visible"/>
                                      </p:to>
                                    </p:set>
                                    <p:anim calcmode="lin" valueType="num">
                                      <p:cBhvr>
                                        <p:cTn id="27" dur="750" fill="hold"/>
                                        <p:tgtEl>
                                          <p:spTgt spid="53"/>
                                        </p:tgtEl>
                                        <p:attrNameLst>
                                          <p:attrName>ppt_w</p:attrName>
                                        </p:attrNameLst>
                                      </p:cBhvr>
                                      <p:tavLst>
                                        <p:tav tm="0">
                                          <p:val>
                                            <p:fltVal val="0"/>
                                          </p:val>
                                        </p:tav>
                                        <p:tav tm="100000">
                                          <p:val>
                                            <p:strVal val="#ppt_w"/>
                                          </p:val>
                                        </p:tav>
                                      </p:tavLst>
                                    </p:anim>
                                    <p:anim calcmode="lin" valueType="num">
                                      <p:cBhvr>
                                        <p:cTn id="28" dur="750" fill="hold"/>
                                        <p:tgtEl>
                                          <p:spTgt spid="53"/>
                                        </p:tgtEl>
                                        <p:attrNameLst>
                                          <p:attrName>ppt_h</p:attrName>
                                        </p:attrNameLst>
                                      </p:cBhvr>
                                      <p:tavLst>
                                        <p:tav tm="0">
                                          <p:val>
                                            <p:fltVal val="0"/>
                                          </p:val>
                                        </p:tav>
                                        <p:tav tm="100000">
                                          <p:val>
                                            <p:strVal val="#ppt_h"/>
                                          </p:val>
                                        </p:tav>
                                      </p:tavLst>
                                    </p:anim>
                                    <p:animEffect transition="in" filter="fade">
                                      <p:cBhvr>
                                        <p:cTn id="29" dur="750"/>
                                        <p:tgtEl>
                                          <p:spTgt spid="5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49"/>
                                        </p:tgtEl>
                                        <p:attrNameLst>
                                          <p:attrName>style.visibility</p:attrName>
                                        </p:attrNameLst>
                                      </p:cBhvr>
                                      <p:to>
                                        <p:strVal val="visible"/>
                                      </p:to>
                                    </p:set>
                                    <p:animEffect transition="in" filter="wipe(left)">
                                      <p:cBhvr>
                                        <p:cTn id="34" dur="750"/>
                                        <p:tgtEl>
                                          <p:spTgt spid="49"/>
                                        </p:tgtEl>
                                      </p:cBhvr>
                                    </p:animEffect>
                                  </p:childTnLst>
                                </p:cTn>
                              </p:par>
                              <p:par>
                                <p:cTn id="35" presetID="53" presetClass="entr" presetSubtype="16" fill="hold" nodeType="withEffect">
                                  <p:stCondLst>
                                    <p:cond delay="0"/>
                                  </p:stCondLst>
                                  <p:childTnLst>
                                    <p:set>
                                      <p:cBhvr>
                                        <p:cTn id="36" dur="1" fill="hold">
                                          <p:stCondLst>
                                            <p:cond delay="0"/>
                                          </p:stCondLst>
                                        </p:cTn>
                                        <p:tgtEl>
                                          <p:spTgt spid="71"/>
                                        </p:tgtEl>
                                        <p:attrNameLst>
                                          <p:attrName>style.visibility</p:attrName>
                                        </p:attrNameLst>
                                      </p:cBhvr>
                                      <p:to>
                                        <p:strVal val="visible"/>
                                      </p:to>
                                    </p:set>
                                    <p:anim calcmode="lin" valueType="num">
                                      <p:cBhvr>
                                        <p:cTn id="37" dur="750" fill="hold"/>
                                        <p:tgtEl>
                                          <p:spTgt spid="71"/>
                                        </p:tgtEl>
                                        <p:attrNameLst>
                                          <p:attrName>ppt_w</p:attrName>
                                        </p:attrNameLst>
                                      </p:cBhvr>
                                      <p:tavLst>
                                        <p:tav tm="0">
                                          <p:val>
                                            <p:fltVal val="0"/>
                                          </p:val>
                                        </p:tav>
                                        <p:tav tm="100000">
                                          <p:val>
                                            <p:strVal val="#ppt_w"/>
                                          </p:val>
                                        </p:tav>
                                      </p:tavLst>
                                    </p:anim>
                                    <p:anim calcmode="lin" valueType="num">
                                      <p:cBhvr>
                                        <p:cTn id="38" dur="750" fill="hold"/>
                                        <p:tgtEl>
                                          <p:spTgt spid="71"/>
                                        </p:tgtEl>
                                        <p:attrNameLst>
                                          <p:attrName>ppt_h</p:attrName>
                                        </p:attrNameLst>
                                      </p:cBhvr>
                                      <p:tavLst>
                                        <p:tav tm="0">
                                          <p:val>
                                            <p:fltVal val="0"/>
                                          </p:val>
                                        </p:tav>
                                        <p:tav tm="100000">
                                          <p:val>
                                            <p:strVal val="#ppt_h"/>
                                          </p:val>
                                        </p:tav>
                                      </p:tavLst>
                                    </p:anim>
                                    <p:animEffect transition="in" filter="fade">
                                      <p:cBhvr>
                                        <p:cTn id="39" dur="75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9" grpId="0" animBg="1"/>
      <p:bldP spid="5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rot="10800000">
            <a:off x="3652948" y="-702868"/>
            <a:ext cx="6900633" cy="2504286"/>
            <a:chOff x="-245190" y="-810654"/>
            <a:chExt cx="6207888" cy="2252884"/>
          </a:xfrm>
        </p:grpSpPr>
        <p:sp>
          <p:nvSpPr>
            <p:cNvPr id="33" name="Oval 32"/>
            <p:cNvSpPr/>
            <p:nvPr/>
          </p:nvSpPr>
          <p:spPr>
            <a:xfrm>
              <a:off x="59610" y="-810654"/>
              <a:ext cx="5903088" cy="2252884"/>
            </a:xfrm>
            <a:prstGeom prst="ellipse">
              <a:avLst/>
            </a:prstGeom>
            <a:solidFill>
              <a:srgbClr val="FFB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p:cNvSpPr/>
            <p:nvPr/>
          </p:nvSpPr>
          <p:spPr>
            <a:xfrm>
              <a:off x="-92790" y="-810654"/>
              <a:ext cx="5903088" cy="2252884"/>
            </a:xfrm>
            <a:prstGeom prst="ellipse">
              <a:avLst/>
            </a:prstGeom>
            <a:solidFill>
              <a:srgbClr val="FF57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Oval 37"/>
            <p:cNvSpPr/>
            <p:nvPr/>
          </p:nvSpPr>
          <p:spPr>
            <a:xfrm>
              <a:off x="-245190" y="-810654"/>
              <a:ext cx="5903088" cy="2252884"/>
            </a:xfrm>
            <a:prstGeom prst="ellipse">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1" name="Group 30"/>
          <p:cNvGrpSpPr/>
          <p:nvPr/>
        </p:nvGrpSpPr>
        <p:grpSpPr>
          <a:xfrm>
            <a:off x="-1935656" y="-1201063"/>
            <a:ext cx="6900633" cy="2504286"/>
            <a:chOff x="-245190" y="-810654"/>
            <a:chExt cx="6207888" cy="2252884"/>
          </a:xfrm>
        </p:grpSpPr>
        <p:sp>
          <p:nvSpPr>
            <p:cNvPr id="30" name="Oval 29"/>
            <p:cNvSpPr/>
            <p:nvPr/>
          </p:nvSpPr>
          <p:spPr>
            <a:xfrm>
              <a:off x="59610" y="-810654"/>
              <a:ext cx="5903088" cy="2252884"/>
            </a:xfrm>
            <a:prstGeom prst="ellipse">
              <a:avLst/>
            </a:prstGeom>
            <a:solidFill>
              <a:srgbClr val="FFB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Oval 28"/>
            <p:cNvSpPr/>
            <p:nvPr/>
          </p:nvSpPr>
          <p:spPr>
            <a:xfrm>
              <a:off x="-92790" y="-810654"/>
              <a:ext cx="5903088" cy="2252884"/>
            </a:xfrm>
            <a:prstGeom prst="ellipse">
              <a:avLst/>
            </a:prstGeom>
            <a:solidFill>
              <a:srgbClr val="FF57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Oval 27"/>
            <p:cNvSpPr/>
            <p:nvPr/>
          </p:nvSpPr>
          <p:spPr>
            <a:xfrm>
              <a:off x="-245190" y="-810654"/>
              <a:ext cx="5903088" cy="2252884"/>
            </a:xfrm>
            <a:prstGeom prst="ellipse">
              <a:avLst/>
            </a:prstGeom>
            <a:solidFill>
              <a:srgbClr val="1B14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9" name="TextBox 38"/>
          <p:cNvSpPr txBox="1"/>
          <p:nvPr/>
        </p:nvSpPr>
        <p:spPr>
          <a:xfrm>
            <a:off x="3652948" y="661393"/>
            <a:ext cx="4841691" cy="584775"/>
          </a:xfrm>
          <a:prstGeom prst="rect">
            <a:avLst/>
          </a:prstGeom>
          <a:noFill/>
        </p:spPr>
        <p:txBody>
          <a:bodyPr wrap="square" rtlCol="0">
            <a:spAutoFit/>
          </a:bodyPr>
          <a:lstStyle/>
          <a:p>
            <a:pPr algn="r"/>
            <a:r>
              <a:rPr lang="en-GB" sz="3200" dirty="0">
                <a:ln w="19050">
                  <a:noFill/>
                </a:ln>
                <a:solidFill>
                  <a:srgbClr val="1B1464"/>
                </a:solidFill>
                <a:latin typeface="+mj-lt"/>
                <a:ea typeface="BBC Reith Sans Medium" panose="020B0703020204020204" pitchFamily="34" charset="-18"/>
                <a:cs typeface="BBC Reith Sans Medium" panose="020B0703020204020204" pitchFamily="34" charset="-18"/>
              </a:rPr>
              <a:t>Choosing Kindness</a:t>
            </a:r>
          </a:p>
        </p:txBody>
      </p:sp>
      <p:sp>
        <p:nvSpPr>
          <p:cNvPr id="49" name="Rounded Rectangle 48"/>
          <p:cNvSpPr/>
          <p:nvPr/>
        </p:nvSpPr>
        <p:spPr>
          <a:xfrm>
            <a:off x="5433358" y="2909556"/>
            <a:ext cx="2954993" cy="1649616"/>
          </a:xfrm>
          <a:prstGeom prst="roundRect">
            <a:avLst>
              <a:gd name="adj" fmla="val 5828"/>
            </a:avLst>
          </a:prstGeom>
          <a:solidFill>
            <a:schemeClr val="bg1"/>
          </a:solidFill>
          <a:ln w="28575">
            <a:solidFill>
              <a:srgbClr val="FF577A"/>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r>
              <a:rPr lang="en-GB" dirty="0">
                <a:solidFill>
                  <a:srgbClr val="FF577A"/>
                </a:solidFill>
                <a:latin typeface="BBC Reith Sans Medium" panose="020B0703020204020204" pitchFamily="34" charset="-18"/>
                <a:ea typeface="BBC Reith Sans Medium" panose="020B0703020204020204" pitchFamily="34" charset="-18"/>
                <a:cs typeface="BBC Reith Sans Medium" panose="020B0703020204020204" pitchFamily="34" charset="-18"/>
              </a:rPr>
              <a:t>Thinking about our skills and strengths can help us to feel happy and help reduce the effects of bullying behaviours.</a:t>
            </a:r>
          </a:p>
        </p:txBody>
      </p:sp>
      <p:sp>
        <p:nvSpPr>
          <p:cNvPr id="50" name="Rounded Rectangle 49"/>
          <p:cNvSpPr/>
          <p:nvPr/>
        </p:nvSpPr>
        <p:spPr>
          <a:xfrm>
            <a:off x="4954879" y="1947114"/>
            <a:ext cx="3433472" cy="831845"/>
          </a:xfrm>
          <a:prstGeom prst="roundRect">
            <a:avLst>
              <a:gd name="adj" fmla="val 12962"/>
            </a:avLst>
          </a:prstGeom>
          <a:solidFill>
            <a:schemeClr val="bg1"/>
          </a:solidFill>
          <a:ln w="28575">
            <a:solidFill>
              <a:srgbClr val="FF577A"/>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r>
              <a:rPr lang="en-GB" dirty="0">
                <a:solidFill>
                  <a:srgbClr val="FF577A"/>
                </a:solidFill>
                <a:latin typeface="BBC Reith Sans Medium" panose="020B0703020204020204" pitchFamily="34" charset="-18"/>
                <a:ea typeface="BBC Reith Sans Medium" panose="020B0703020204020204" pitchFamily="34" charset="-18"/>
                <a:cs typeface="BBC Reith Sans Medium" panose="020B0703020204020204" pitchFamily="34" charset="-18"/>
              </a:rPr>
              <a:t>It is also important we treat ourselves with kindness too. </a:t>
            </a:r>
          </a:p>
        </p:txBody>
      </p:sp>
      <p:pic>
        <p:nvPicPr>
          <p:cNvPr id="79" name="Picture 7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7309" y="1665670"/>
            <a:ext cx="4244912" cy="4299702"/>
          </a:xfrm>
          <a:prstGeom prst="rect">
            <a:avLst/>
          </a:prstGeom>
        </p:spPr>
      </p:pic>
      <p:sp>
        <p:nvSpPr>
          <p:cNvPr id="12" name="Oval 11"/>
          <p:cNvSpPr/>
          <p:nvPr/>
        </p:nvSpPr>
        <p:spPr>
          <a:xfrm>
            <a:off x="1606033" y="2628247"/>
            <a:ext cx="2316490" cy="2316490"/>
          </a:xfrm>
          <a:prstGeom prst="ellipse">
            <a:avLst/>
          </a:prstGeom>
          <a:solidFill>
            <a:schemeClr val="bg1"/>
          </a:solidFill>
          <a:ln w="28575">
            <a:solidFill>
              <a:srgbClr val="8757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8757E5"/>
                </a:solidFill>
                <a:latin typeface="BBC Reith Sans Medium" panose="020B0703020204020204" pitchFamily="34" charset="-18"/>
                <a:ea typeface="BBC Reith Sans Medium" panose="020B0703020204020204" pitchFamily="34" charset="-18"/>
                <a:cs typeface="BBC Reith Sans Medium" panose="020B0703020204020204" pitchFamily="34" charset="-18"/>
              </a:rPr>
              <a:t>We all have a responsibility to choose to treat all people with kindness.</a:t>
            </a:r>
          </a:p>
        </p:txBody>
      </p:sp>
      <p:grpSp>
        <p:nvGrpSpPr>
          <p:cNvPr id="41" name="Group 40"/>
          <p:cNvGrpSpPr/>
          <p:nvPr/>
        </p:nvGrpSpPr>
        <p:grpSpPr>
          <a:xfrm>
            <a:off x="2603467" y="2467435"/>
            <a:ext cx="321623" cy="321623"/>
            <a:chOff x="2157841" y="2190868"/>
            <a:chExt cx="321623" cy="321623"/>
          </a:xfrm>
        </p:grpSpPr>
        <p:sp>
          <p:nvSpPr>
            <p:cNvPr id="42" name="Oval 41"/>
            <p:cNvSpPr/>
            <p:nvPr/>
          </p:nvSpPr>
          <p:spPr>
            <a:xfrm>
              <a:off x="2157841" y="2190868"/>
              <a:ext cx="321623" cy="321623"/>
            </a:xfrm>
            <a:prstGeom prst="ellipse">
              <a:avLst/>
            </a:prstGeom>
            <a:solidFill>
              <a:schemeClr val="bg1"/>
            </a:solidFill>
            <a:ln w="28575">
              <a:solidFill>
                <a:srgbClr val="8757E5"/>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0" tIns="108000" rIns="108000" bIns="108000" rtlCol="0" anchor="ctr">
              <a:spAutoFit/>
            </a:bodyPr>
            <a:lstStyle/>
            <a:p>
              <a:endParaRPr lang="en-GB" dirty="0">
                <a:solidFill>
                  <a:srgbClr val="FF577A"/>
                </a:solidFill>
                <a:latin typeface="BBC Reith Sans Medium" panose="020B0703020204020204" pitchFamily="34" charset="-18"/>
                <a:ea typeface="BBC Reith Sans Medium" panose="020B0703020204020204" pitchFamily="34" charset="-18"/>
                <a:cs typeface="BBC Reith Sans Medium" panose="020B0703020204020204" pitchFamily="34" charset="-18"/>
              </a:endParaRPr>
            </a:p>
          </p:txBody>
        </p:sp>
        <p:grpSp>
          <p:nvGrpSpPr>
            <p:cNvPr id="43" name="Group 42"/>
            <p:cNvGrpSpPr/>
            <p:nvPr/>
          </p:nvGrpSpPr>
          <p:grpSpPr>
            <a:xfrm>
              <a:off x="2264257" y="2299860"/>
              <a:ext cx="108790" cy="103638"/>
              <a:chOff x="2626520" y="1897856"/>
              <a:chExt cx="452436" cy="431011"/>
            </a:xfrm>
          </p:grpSpPr>
          <p:cxnSp>
            <p:nvCxnSpPr>
              <p:cNvPr id="44" name="Straight Arrow Connector 43"/>
              <p:cNvCxnSpPr/>
              <p:nvPr/>
            </p:nvCxnSpPr>
            <p:spPr>
              <a:xfrm>
                <a:off x="2855117" y="1897856"/>
                <a:ext cx="0" cy="283739"/>
              </a:xfrm>
              <a:prstGeom prst="straightConnector1">
                <a:avLst/>
              </a:prstGeom>
              <a:ln w="28575" cap="rnd">
                <a:solidFill>
                  <a:srgbClr val="8757E5"/>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flipH="1">
                <a:off x="2850871" y="2055018"/>
                <a:ext cx="228085" cy="78793"/>
              </a:xfrm>
              <a:prstGeom prst="straightConnector1">
                <a:avLst/>
              </a:prstGeom>
              <a:ln w="28575" cap="rnd">
                <a:solidFill>
                  <a:srgbClr val="8757E5"/>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a:off x="2626520" y="2055018"/>
                <a:ext cx="220105" cy="76036"/>
              </a:xfrm>
              <a:prstGeom prst="straightConnector1">
                <a:avLst/>
              </a:prstGeom>
              <a:ln w="28575" cap="rnd">
                <a:solidFill>
                  <a:srgbClr val="8757E5"/>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flipH="1" flipV="1">
                <a:off x="2859367" y="2148545"/>
                <a:ext cx="131481" cy="180318"/>
              </a:xfrm>
              <a:prstGeom prst="straightConnector1">
                <a:avLst/>
              </a:prstGeom>
              <a:ln w="28575" cap="rnd">
                <a:solidFill>
                  <a:srgbClr val="8757E5"/>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flipV="1">
                <a:off x="2719386" y="2134018"/>
                <a:ext cx="127239" cy="194849"/>
              </a:xfrm>
              <a:prstGeom prst="straightConnector1">
                <a:avLst/>
              </a:prstGeom>
              <a:ln w="28575" cap="rnd">
                <a:solidFill>
                  <a:srgbClr val="8757E5"/>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sp>
        <p:nvSpPr>
          <p:cNvPr id="80" name="Rounded Rectangle 79"/>
          <p:cNvSpPr/>
          <p:nvPr/>
        </p:nvSpPr>
        <p:spPr>
          <a:xfrm>
            <a:off x="4949184" y="4689770"/>
            <a:ext cx="3439167" cy="1403055"/>
          </a:xfrm>
          <a:prstGeom prst="roundRect">
            <a:avLst>
              <a:gd name="adj" fmla="val 7145"/>
            </a:avLst>
          </a:prstGeom>
          <a:solidFill>
            <a:schemeClr val="bg1"/>
          </a:solidFill>
          <a:ln w="28575">
            <a:solidFill>
              <a:srgbClr val="FF577A"/>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r>
              <a:rPr lang="en-GB" dirty="0">
                <a:solidFill>
                  <a:srgbClr val="FF577A"/>
                </a:solidFill>
                <a:latin typeface="BBC Reith Sans Medium" panose="020B0703020204020204" pitchFamily="34" charset="-18"/>
                <a:ea typeface="BBC Reith Sans Medium" panose="020B0703020204020204" pitchFamily="34" charset="-18"/>
                <a:cs typeface="BBC Reith Sans Medium" panose="020B0703020204020204" pitchFamily="34" charset="-18"/>
              </a:rPr>
              <a:t>It is important we remember that we are special and deserve others to treat us with kindness and respect.</a:t>
            </a:r>
          </a:p>
        </p:txBody>
      </p:sp>
      <p:grpSp>
        <p:nvGrpSpPr>
          <p:cNvPr id="81" name="Group 80"/>
          <p:cNvGrpSpPr/>
          <p:nvPr/>
        </p:nvGrpSpPr>
        <p:grpSpPr>
          <a:xfrm>
            <a:off x="4843789" y="1796227"/>
            <a:ext cx="321623" cy="321623"/>
            <a:chOff x="2157841" y="2190868"/>
            <a:chExt cx="321623" cy="321623"/>
          </a:xfrm>
        </p:grpSpPr>
        <p:sp>
          <p:nvSpPr>
            <p:cNvPr id="82" name="Oval 81"/>
            <p:cNvSpPr/>
            <p:nvPr/>
          </p:nvSpPr>
          <p:spPr>
            <a:xfrm>
              <a:off x="2157841" y="2190868"/>
              <a:ext cx="321623" cy="321623"/>
            </a:xfrm>
            <a:prstGeom prst="ellipse">
              <a:avLst/>
            </a:prstGeom>
            <a:solidFill>
              <a:schemeClr val="bg1"/>
            </a:solidFill>
            <a:ln w="28575">
              <a:solidFill>
                <a:srgbClr val="FF577A"/>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0" tIns="108000" rIns="108000" bIns="108000" rtlCol="0" anchor="ctr">
              <a:spAutoFit/>
            </a:bodyPr>
            <a:lstStyle/>
            <a:p>
              <a:endParaRPr lang="en-GB">
                <a:solidFill>
                  <a:srgbClr val="FF577A"/>
                </a:solidFill>
                <a:latin typeface="BBC Reith Sans Medium" panose="020B0703020204020204" pitchFamily="34" charset="-18"/>
                <a:ea typeface="BBC Reith Sans Medium" panose="020B0703020204020204" pitchFamily="34" charset="-18"/>
                <a:cs typeface="BBC Reith Sans Medium" panose="020B0703020204020204" pitchFamily="34" charset="-18"/>
              </a:endParaRPr>
            </a:p>
          </p:txBody>
        </p:sp>
        <p:grpSp>
          <p:nvGrpSpPr>
            <p:cNvPr id="83" name="Group 82"/>
            <p:cNvGrpSpPr/>
            <p:nvPr/>
          </p:nvGrpSpPr>
          <p:grpSpPr>
            <a:xfrm>
              <a:off x="2264257" y="2299860"/>
              <a:ext cx="108790" cy="103638"/>
              <a:chOff x="2626520" y="1897856"/>
              <a:chExt cx="452436" cy="431011"/>
            </a:xfrm>
          </p:grpSpPr>
          <p:cxnSp>
            <p:nvCxnSpPr>
              <p:cNvPr id="84" name="Straight Arrow Connector 83"/>
              <p:cNvCxnSpPr/>
              <p:nvPr/>
            </p:nvCxnSpPr>
            <p:spPr>
              <a:xfrm>
                <a:off x="2855117" y="1897856"/>
                <a:ext cx="0" cy="283739"/>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5" name="Straight Arrow Connector 84"/>
              <p:cNvCxnSpPr/>
              <p:nvPr/>
            </p:nvCxnSpPr>
            <p:spPr>
              <a:xfrm flipH="1">
                <a:off x="2850871" y="2055018"/>
                <a:ext cx="228085" cy="78793"/>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p:nvPr/>
            </p:nvCxnSpPr>
            <p:spPr>
              <a:xfrm>
                <a:off x="2626520" y="2055018"/>
                <a:ext cx="220105" cy="76036"/>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7" name="Straight Arrow Connector 86"/>
              <p:cNvCxnSpPr/>
              <p:nvPr/>
            </p:nvCxnSpPr>
            <p:spPr>
              <a:xfrm flipH="1" flipV="1">
                <a:off x="2859367" y="2148545"/>
                <a:ext cx="131481" cy="180318"/>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8" name="Straight Arrow Connector 87"/>
              <p:cNvCxnSpPr/>
              <p:nvPr/>
            </p:nvCxnSpPr>
            <p:spPr>
              <a:xfrm flipV="1">
                <a:off x="2719386" y="2134018"/>
                <a:ext cx="127239" cy="194849"/>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grpSp>
        <p:nvGrpSpPr>
          <p:cNvPr id="89" name="Group 88"/>
          <p:cNvGrpSpPr/>
          <p:nvPr/>
        </p:nvGrpSpPr>
        <p:grpSpPr>
          <a:xfrm>
            <a:off x="5204753" y="2849220"/>
            <a:ext cx="321623" cy="321623"/>
            <a:chOff x="2157841" y="2190868"/>
            <a:chExt cx="321623" cy="321623"/>
          </a:xfrm>
        </p:grpSpPr>
        <p:sp>
          <p:nvSpPr>
            <p:cNvPr id="90" name="Oval 89"/>
            <p:cNvSpPr/>
            <p:nvPr/>
          </p:nvSpPr>
          <p:spPr>
            <a:xfrm>
              <a:off x="2157841" y="2190868"/>
              <a:ext cx="321623" cy="321623"/>
            </a:xfrm>
            <a:prstGeom prst="ellipse">
              <a:avLst/>
            </a:prstGeom>
            <a:solidFill>
              <a:schemeClr val="bg1"/>
            </a:solidFill>
            <a:ln w="28575">
              <a:solidFill>
                <a:srgbClr val="FF577A"/>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0" tIns="108000" rIns="108000" bIns="108000" rtlCol="0" anchor="ctr">
              <a:spAutoFit/>
            </a:bodyPr>
            <a:lstStyle/>
            <a:p>
              <a:endParaRPr lang="en-GB">
                <a:solidFill>
                  <a:srgbClr val="FF577A"/>
                </a:solidFill>
                <a:latin typeface="BBC Reith Sans Medium" panose="020B0703020204020204" pitchFamily="34" charset="-18"/>
                <a:ea typeface="BBC Reith Sans Medium" panose="020B0703020204020204" pitchFamily="34" charset="-18"/>
                <a:cs typeface="BBC Reith Sans Medium" panose="020B0703020204020204" pitchFamily="34" charset="-18"/>
              </a:endParaRPr>
            </a:p>
          </p:txBody>
        </p:sp>
        <p:grpSp>
          <p:nvGrpSpPr>
            <p:cNvPr id="91" name="Group 90"/>
            <p:cNvGrpSpPr/>
            <p:nvPr/>
          </p:nvGrpSpPr>
          <p:grpSpPr>
            <a:xfrm>
              <a:off x="2264257" y="2299860"/>
              <a:ext cx="108790" cy="103638"/>
              <a:chOff x="2626520" y="1897856"/>
              <a:chExt cx="452436" cy="431011"/>
            </a:xfrm>
          </p:grpSpPr>
          <p:cxnSp>
            <p:nvCxnSpPr>
              <p:cNvPr id="92" name="Straight Arrow Connector 91"/>
              <p:cNvCxnSpPr/>
              <p:nvPr/>
            </p:nvCxnSpPr>
            <p:spPr>
              <a:xfrm>
                <a:off x="2855117" y="1897856"/>
                <a:ext cx="0" cy="283739"/>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3" name="Straight Arrow Connector 92"/>
              <p:cNvCxnSpPr/>
              <p:nvPr/>
            </p:nvCxnSpPr>
            <p:spPr>
              <a:xfrm flipH="1">
                <a:off x="2850871" y="2055018"/>
                <a:ext cx="228085" cy="78793"/>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4" name="Straight Arrow Connector 93"/>
              <p:cNvCxnSpPr/>
              <p:nvPr/>
            </p:nvCxnSpPr>
            <p:spPr>
              <a:xfrm>
                <a:off x="2626520" y="2055018"/>
                <a:ext cx="220105" cy="76036"/>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5" name="Straight Arrow Connector 94"/>
              <p:cNvCxnSpPr/>
              <p:nvPr/>
            </p:nvCxnSpPr>
            <p:spPr>
              <a:xfrm flipH="1" flipV="1">
                <a:off x="2859367" y="2148545"/>
                <a:ext cx="131481" cy="180318"/>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6" name="Straight Arrow Connector 95"/>
              <p:cNvCxnSpPr/>
              <p:nvPr/>
            </p:nvCxnSpPr>
            <p:spPr>
              <a:xfrm flipV="1">
                <a:off x="2719386" y="2134018"/>
                <a:ext cx="127239" cy="194849"/>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grpSp>
        <p:nvGrpSpPr>
          <p:cNvPr id="97" name="Group 96"/>
          <p:cNvGrpSpPr/>
          <p:nvPr/>
        </p:nvGrpSpPr>
        <p:grpSpPr>
          <a:xfrm>
            <a:off x="4843789" y="4546709"/>
            <a:ext cx="321623" cy="321623"/>
            <a:chOff x="2157841" y="2190868"/>
            <a:chExt cx="321623" cy="321623"/>
          </a:xfrm>
        </p:grpSpPr>
        <p:sp>
          <p:nvSpPr>
            <p:cNvPr id="98" name="Oval 97"/>
            <p:cNvSpPr/>
            <p:nvPr/>
          </p:nvSpPr>
          <p:spPr>
            <a:xfrm>
              <a:off x="2157841" y="2190868"/>
              <a:ext cx="321623" cy="321623"/>
            </a:xfrm>
            <a:prstGeom prst="ellipse">
              <a:avLst/>
            </a:prstGeom>
            <a:solidFill>
              <a:schemeClr val="bg1"/>
            </a:solidFill>
            <a:ln w="28575">
              <a:solidFill>
                <a:srgbClr val="FF577A"/>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0" tIns="108000" rIns="108000" bIns="108000" rtlCol="0" anchor="ctr">
              <a:spAutoFit/>
            </a:bodyPr>
            <a:lstStyle/>
            <a:p>
              <a:endParaRPr lang="en-GB">
                <a:solidFill>
                  <a:srgbClr val="FF577A"/>
                </a:solidFill>
                <a:latin typeface="BBC Reith Sans Medium" panose="020B0703020204020204" pitchFamily="34" charset="-18"/>
                <a:ea typeface="BBC Reith Sans Medium" panose="020B0703020204020204" pitchFamily="34" charset="-18"/>
                <a:cs typeface="BBC Reith Sans Medium" panose="020B0703020204020204" pitchFamily="34" charset="-18"/>
              </a:endParaRPr>
            </a:p>
          </p:txBody>
        </p:sp>
        <p:grpSp>
          <p:nvGrpSpPr>
            <p:cNvPr id="99" name="Group 98"/>
            <p:cNvGrpSpPr/>
            <p:nvPr/>
          </p:nvGrpSpPr>
          <p:grpSpPr>
            <a:xfrm>
              <a:off x="2264257" y="2299860"/>
              <a:ext cx="108790" cy="103638"/>
              <a:chOff x="2626520" y="1897856"/>
              <a:chExt cx="452436" cy="431011"/>
            </a:xfrm>
          </p:grpSpPr>
          <p:cxnSp>
            <p:nvCxnSpPr>
              <p:cNvPr id="100" name="Straight Arrow Connector 99"/>
              <p:cNvCxnSpPr/>
              <p:nvPr/>
            </p:nvCxnSpPr>
            <p:spPr>
              <a:xfrm>
                <a:off x="2855117" y="1897856"/>
                <a:ext cx="0" cy="283739"/>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1" name="Straight Arrow Connector 100"/>
              <p:cNvCxnSpPr/>
              <p:nvPr/>
            </p:nvCxnSpPr>
            <p:spPr>
              <a:xfrm flipH="1">
                <a:off x="2850871" y="2055018"/>
                <a:ext cx="228085" cy="78793"/>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2" name="Straight Arrow Connector 101"/>
              <p:cNvCxnSpPr/>
              <p:nvPr/>
            </p:nvCxnSpPr>
            <p:spPr>
              <a:xfrm>
                <a:off x="2626520" y="2055018"/>
                <a:ext cx="220105" cy="76036"/>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3" name="Straight Arrow Connector 102"/>
              <p:cNvCxnSpPr/>
              <p:nvPr/>
            </p:nvCxnSpPr>
            <p:spPr>
              <a:xfrm flipH="1" flipV="1">
                <a:off x="2859367" y="2148545"/>
                <a:ext cx="131481" cy="180318"/>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4" name="Straight Arrow Connector 103"/>
              <p:cNvCxnSpPr/>
              <p:nvPr/>
            </p:nvCxnSpPr>
            <p:spPr>
              <a:xfrm flipV="1">
                <a:off x="2719386" y="2134018"/>
                <a:ext cx="127239" cy="194849"/>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sp>
        <p:nvSpPr>
          <p:cNvPr id="51" name="TextBox 50"/>
          <p:cNvSpPr txBox="1"/>
          <p:nvPr/>
        </p:nvSpPr>
        <p:spPr>
          <a:xfrm>
            <a:off x="644537" y="227044"/>
            <a:ext cx="4841691" cy="707886"/>
          </a:xfrm>
          <a:prstGeom prst="rect">
            <a:avLst/>
          </a:prstGeom>
          <a:noFill/>
        </p:spPr>
        <p:txBody>
          <a:bodyPr wrap="square" rtlCol="0">
            <a:spAutoFit/>
          </a:bodyPr>
          <a:lstStyle/>
          <a:p>
            <a:r>
              <a:rPr lang="en-GB" sz="4000" dirty="0">
                <a:ln w="19050">
                  <a:noFill/>
                </a:ln>
                <a:solidFill>
                  <a:schemeClr val="bg1"/>
                </a:solidFill>
                <a:latin typeface="BBC Reith Sans Medium" panose="020B0703020204020204" pitchFamily="34" charset="-18"/>
                <a:ea typeface="BBC Reith Sans Medium" panose="020B0703020204020204" pitchFamily="34" charset="-18"/>
                <a:cs typeface="BBC Reith Sans Medium" panose="020B0703020204020204" pitchFamily="34" charset="-18"/>
              </a:rPr>
              <a:t>Reflecting </a:t>
            </a:r>
          </a:p>
        </p:txBody>
      </p:sp>
    </p:spTree>
    <p:extLst>
      <p:ext uri="{BB962C8B-B14F-4D97-AF65-F5344CB8AC3E}">
        <p14:creationId xmlns:p14="http://schemas.microsoft.com/office/powerpoint/2010/main" val="1491955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9"/>
                                        </p:tgtEl>
                                        <p:attrNameLst>
                                          <p:attrName>style.visibility</p:attrName>
                                        </p:attrNameLst>
                                      </p:cBhvr>
                                      <p:to>
                                        <p:strVal val="visible"/>
                                      </p:to>
                                    </p:set>
                                    <p:anim calcmode="lin" valueType="num">
                                      <p:cBhvr>
                                        <p:cTn id="7" dur="500" fill="hold"/>
                                        <p:tgtEl>
                                          <p:spTgt spid="79"/>
                                        </p:tgtEl>
                                        <p:attrNameLst>
                                          <p:attrName>ppt_w</p:attrName>
                                        </p:attrNameLst>
                                      </p:cBhvr>
                                      <p:tavLst>
                                        <p:tav tm="0">
                                          <p:val>
                                            <p:fltVal val="0"/>
                                          </p:val>
                                        </p:tav>
                                        <p:tav tm="100000">
                                          <p:val>
                                            <p:strVal val="#ppt_w"/>
                                          </p:val>
                                        </p:tav>
                                      </p:tavLst>
                                    </p:anim>
                                    <p:anim calcmode="lin" valueType="num">
                                      <p:cBhvr>
                                        <p:cTn id="8" dur="500" fill="hold"/>
                                        <p:tgtEl>
                                          <p:spTgt spid="79"/>
                                        </p:tgtEl>
                                        <p:attrNameLst>
                                          <p:attrName>ppt_h</p:attrName>
                                        </p:attrNameLst>
                                      </p:cBhvr>
                                      <p:tavLst>
                                        <p:tav tm="0">
                                          <p:val>
                                            <p:fltVal val="0"/>
                                          </p:val>
                                        </p:tav>
                                        <p:tav tm="100000">
                                          <p:val>
                                            <p:strVal val="#ppt_h"/>
                                          </p:val>
                                        </p:tav>
                                      </p:tavLst>
                                    </p:anim>
                                    <p:animEffect transition="in" filter="fade">
                                      <p:cBhvr>
                                        <p:cTn id="9" dur="500"/>
                                        <p:tgtEl>
                                          <p:spTgt spid="79"/>
                                        </p:tgtEl>
                                      </p:cBhvr>
                                    </p:animEffect>
                                  </p:childTnLst>
                                </p:cTn>
                              </p:par>
                              <p:par>
                                <p:cTn id="10" presetID="8" presetClass="emph" presetSubtype="0" repeatCount="indefinite" fill="hold" nodeType="withEffect">
                                  <p:stCondLst>
                                    <p:cond delay="0"/>
                                  </p:stCondLst>
                                  <p:childTnLst>
                                    <p:animRot by="21600000">
                                      <p:cBhvr>
                                        <p:cTn id="11" dur="25000" fill="hold"/>
                                        <p:tgtEl>
                                          <p:spTgt spid="79"/>
                                        </p:tgtEl>
                                        <p:attrNameLst>
                                          <p:attrName>r</p:attrName>
                                        </p:attrNameLst>
                                      </p:cBhvr>
                                    </p:animRot>
                                  </p:childTnLst>
                                </p:cTn>
                              </p:par>
                              <p:par>
                                <p:cTn id="12" presetID="53" presetClass="entr" presetSubtype="16" fill="hold" grpId="0" nodeType="withEffect">
                                  <p:stCondLst>
                                    <p:cond delay="750"/>
                                  </p:stCondLst>
                                  <p:childTnLst>
                                    <p:set>
                                      <p:cBhvr>
                                        <p:cTn id="13" dur="1" fill="hold">
                                          <p:stCondLst>
                                            <p:cond delay="0"/>
                                          </p:stCondLst>
                                        </p:cTn>
                                        <p:tgtEl>
                                          <p:spTgt spid="12"/>
                                        </p:tgtEl>
                                        <p:attrNameLst>
                                          <p:attrName>style.visibility</p:attrName>
                                        </p:attrNameLst>
                                      </p:cBhvr>
                                      <p:to>
                                        <p:strVal val="visible"/>
                                      </p:to>
                                    </p:set>
                                    <p:anim calcmode="lin" valueType="num">
                                      <p:cBhvr>
                                        <p:cTn id="14" dur="750" fill="hold"/>
                                        <p:tgtEl>
                                          <p:spTgt spid="12"/>
                                        </p:tgtEl>
                                        <p:attrNameLst>
                                          <p:attrName>ppt_w</p:attrName>
                                        </p:attrNameLst>
                                      </p:cBhvr>
                                      <p:tavLst>
                                        <p:tav tm="0">
                                          <p:val>
                                            <p:fltVal val="0"/>
                                          </p:val>
                                        </p:tav>
                                        <p:tav tm="100000">
                                          <p:val>
                                            <p:strVal val="#ppt_w"/>
                                          </p:val>
                                        </p:tav>
                                      </p:tavLst>
                                    </p:anim>
                                    <p:anim calcmode="lin" valueType="num">
                                      <p:cBhvr>
                                        <p:cTn id="15" dur="750" fill="hold"/>
                                        <p:tgtEl>
                                          <p:spTgt spid="12"/>
                                        </p:tgtEl>
                                        <p:attrNameLst>
                                          <p:attrName>ppt_h</p:attrName>
                                        </p:attrNameLst>
                                      </p:cBhvr>
                                      <p:tavLst>
                                        <p:tav tm="0">
                                          <p:val>
                                            <p:fltVal val="0"/>
                                          </p:val>
                                        </p:tav>
                                        <p:tav tm="100000">
                                          <p:val>
                                            <p:strVal val="#ppt_h"/>
                                          </p:val>
                                        </p:tav>
                                      </p:tavLst>
                                    </p:anim>
                                    <p:animEffect transition="in" filter="fade">
                                      <p:cBhvr>
                                        <p:cTn id="16" dur="750"/>
                                        <p:tgtEl>
                                          <p:spTgt spid="12"/>
                                        </p:tgtEl>
                                      </p:cBhvr>
                                    </p:animEffect>
                                  </p:childTnLst>
                                </p:cTn>
                              </p:par>
                              <p:par>
                                <p:cTn id="17" presetID="53" presetClass="entr" presetSubtype="16" fill="hold" nodeType="withEffect">
                                  <p:stCondLst>
                                    <p:cond delay="750"/>
                                  </p:stCondLst>
                                  <p:childTnLst>
                                    <p:set>
                                      <p:cBhvr>
                                        <p:cTn id="18" dur="1" fill="hold">
                                          <p:stCondLst>
                                            <p:cond delay="0"/>
                                          </p:stCondLst>
                                        </p:cTn>
                                        <p:tgtEl>
                                          <p:spTgt spid="41"/>
                                        </p:tgtEl>
                                        <p:attrNameLst>
                                          <p:attrName>style.visibility</p:attrName>
                                        </p:attrNameLst>
                                      </p:cBhvr>
                                      <p:to>
                                        <p:strVal val="visible"/>
                                      </p:to>
                                    </p:set>
                                    <p:anim calcmode="lin" valueType="num">
                                      <p:cBhvr>
                                        <p:cTn id="19" dur="750" fill="hold"/>
                                        <p:tgtEl>
                                          <p:spTgt spid="41"/>
                                        </p:tgtEl>
                                        <p:attrNameLst>
                                          <p:attrName>ppt_w</p:attrName>
                                        </p:attrNameLst>
                                      </p:cBhvr>
                                      <p:tavLst>
                                        <p:tav tm="0">
                                          <p:val>
                                            <p:fltVal val="0"/>
                                          </p:val>
                                        </p:tav>
                                        <p:tav tm="100000">
                                          <p:val>
                                            <p:strVal val="#ppt_w"/>
                                          </p:val>
                                        </p:tav>
                                      </p:tavLst>
                                    </p:anim>
                                    <p:anim calcmode="lin" valueType="num">
                                      <p:cBhvr>
                                        <p:cTn id="20" dur="750" fill="hold"/>
                                        <p:tgtEl>
                                          <p:spTgt spid="41"/>
                                        </p:tgtEl>
                                        <p:attrNameLst>
                                          <p:attrName>ppt_h</p:attrName>
                                        </p:attrNameLst>
                                      </p:cBhvr>
                                      <p:tavLst>
                                        <p:tav tm="0">
                                          <p:val>
                                            <p:fltVal val="0"/>
                                          </p:val>
                                        </p:tav>
                                        <p:tav tm="100000">
                                          <p:val>
                                            <p:strVal val="#ppt_h"/>
                                          </p:val>
                                        </p:tav>
                                      </p:tavLst>
                                    </p:anim>
                                    <p:animEffect transition="in" filter="fade">
                                      <p:cBhvr>
                                        <p:cTn id="21" dur="750"/>
                                        <p:tgtEl>
                                          <p:spTgt spid="41"/>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wipe(left)">
                                      <p:cBhvr>
                                        <p:cTn id="26" dur="750"/>
                                        <p:tgtEl>
                                          <p:spTgt spid="50"/>
                                        </p:tgtEl>
                                      </p:cBhvr>
                                    </p:animEffect>
                                  </p:childTnLst>
                                </p:cTn>
                              </p:par>
                              <p:par>
                                <p:cTn id="27" presetID="53" presetClass="entr" presetSubtype="16" fill="hold" nodeType="withEffect">
                                  <p:stCondLst>
                                    <p:cond delay="0"/>
                                  </p:stCondLst>
                                  <p:childTnLst>
                                    <p:set>
                                      <p:cBhvr>
                                        <p:cTn id="28" dur="1" fill="hold">
                                          <p:stCondLst>
                                            <p:cond delay="0"/>
                                          </p:stCondLst>
                                        </p:cTn>
                                        <p:tgtEl>
                                          <p:spTgt spid="81"/>
                                        </p:tgtEl>
                                        <p:attrNameLst>
                                          <p:attrName>style.visibility</p:attrName>
                                        </p:attrNameLst>
                                      </p:cBhvr>
                                      <p:to>
                                        <p:strVal val="visible"/>
                                      </p:to>
                                    </p:set>
                                    <p:anim calcmode="lin" valueType="num">
                                      <p:cBhvr>
                                        <p:cTn id="29" dur="750" fill="hold"/>
                                        <p:tgtEl>
                                          <p:spTgt spid="81"/>
                                        </p:tgtEl>
                                        <p:attrNameLst>
                                          <p:attrName>ppt_w</p:attrName>
                                        </p:attrNameLst>
                                      </p:cBhvr>
                                      <p:tavLst>
                                        <p:tav tm="0">
                                          <p:val>
                                            <p:fltVal val="0"/>
                                          </p:val>
                                        </p:tav>
                                        <p:tav tm="100000">
                                          <p:val>
                                            <p:strVal val="#ppt_w"/>
                                          </p:val>
                                        </p:tav>
                                      </p:tavLst>
                                    </p:anim>
                                    <p:anim calcmode="lin" valueType="num">
                                      <p:cBhvr>
                                        <p:cTn id="30" dur="750" fill="hold"/>
                                        <p:tgtEl>
                                          <p:spTgt spid="81"/>
                                        </p:tgtEl>
                                        <p:attrNameLst>
                                          <p:attrName>ppt_h</p:attrName>
                                        </p:attrNameLst>
                                      </p:cBhvr>
                                      <p:tavLst>
                                        <p:tav tm="0">
                                          <p:val>
                                            <p:fltVal val="0"/>
                                          </p:val>
                                        </p:tav>
                                        <p:tav tm="100000">
                                          <p:val>
                                            <p:strVal val="#ppt_h"/>
                                          </p:val>
                                        </p:tav>
                                      </p:tavLst>
                                    </p:anim>
                                    <p:animEffect transition="in" filter="fade">
                                      <p:cBhvr>
                                        <p:cTn id="31" dur="750"/>
                                        <p:tgtEl>
                                          <p:spTgt spid="81"/>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49"/>
                                        </p:tgtEl>
                                        <p:attrNameLst>
                                          <p:attrName>style.visibility</p:attrName>
                                        </p:attrNameLst>
                                      </p:cBhvr>
                                      <p:to>
                                        <p:strVal val="visible"/>
                                      </p:to>
                                    </p:set>
                                    <p:animEffect transition="in" filter="wipe(left)">
                                      <p:cBhvr>
                                        <p:cTn id="36" dur="750"/>
                                        <p:tgtEl>
                                          <p:spTgt spid="49"/>
                                        </p:tgtEl>
                                      </p:cBhvr>
                                    </p:animEffect>
                                  </p:childTnLst>
                                </p:cTn>
                              </p:par>
                              <p:par>
                                <p:cTn id="37" presetID="53" presetClass="entr" presetSubtype="16" fill="hold" nodeType="withEffect">
                                  <p:stCondLst>
                                    <p:cond delay="0"/>
                                  </p:stCondLst>
                                  <p:childTnLst>
                                    <p:set>
                                      <p:cBhvr>
                                        <p:cTn id="38" dur="1" fill="hold">
                                          <p:stCondLst>
                                            <p:cond delay="0"/>
                                          </p:stCondLst>
                                        </p:cTn>
                                        <p:tgtEl>
                                          <p:spTgt spid="89"/>
                                        </p:tgtEl>
                                        <p:attrNameLst>
                                          <p:attrName>style.visibility</p:attrName>
                                        </p:attrNameLst>
                                      </p:cBhvr>
                                      <p:to>
                                        <p:strVal val="visible"/>
                                      </p:to>
                                    </p:set>
                                    <p:anim calcmode="lin" valueType="num">
                                      <p:cBhvr>
                                        <p:cTn id="39" dur="750" fill="hold"/>
                                        <p:tgtEl>
                                          <p:spTgt spid="89"/>
                                        </p:tgtEl>
                                        <p:attrNameLst>
                                          <p:attrName>ppt_w</p:attrName>
                                        </p:attrNameLst>
                                      </p:cBhvr>
                                      <p:tavLst>
                                        <p:tav tm="0">
                                          <p:val>
                                            <p:fltVal val="0"/>
                                          </p:val>
                                        </p:tav>
                                        <p:tav tm="100000">
                                          <p:val>
                                            <p:strVal val="#ppt_w"/>
                                          </p:val>
                                        </p:tav>
                                      </p:tavLst>
                                    </p:anim>
                                    <p:anim calcmode="lin" valueType="num">
                                      <p:cBhvr>
                                        <p:cTn id="40" dur="750" fill="hold"/>
                                        <p:tgtEl>
                                          <p:spTgt spid="89"/>
                                        </p:tgtEl>
                                        <p:attrNameLst>
                                          <p:attrName>ppt_h</p:attrName>
                                        </p:attrNameLst>
                                      </p:cBhvr>
                                      <p:tavLst>
                                        <p:tav tm="0">
                                          <p:val>
                                            <p:fltVal val="0"/>
                                          </p:val>
                                        </p:tav>
                                        <p:tav tm="100000">
                                          <p:val>
                                            <p:strVal val="#ppt_h"/>
                                          </p:val>
                                        </p:tav>
                                      </p:tavLst>
                                    </p:anim>
                                    <p:animEffect transition="in" filter="fade">
                                      <p:cBhvr>
                                        <p:cTn id="41" dur="750"/>
                                        <p:tgtEl>
                                          <p:spTgt spid="89"/>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80"/>
                                        </p:tgtEl>
                                        <p:attrNameLst>
                                          <p:attrName>style.visibility</p:attrName>
                                        </p:attrNameLst>
                                      </p:cBhvr>
                                      <p:to>
                                        <p:strVal val="visible"/>
                                      </p:to>
                                    </p:set>
                                    <p:animEffect transition="in" filter="wipe(left)">
                                      <p:cBhvr>
                                        <p:cTn id="46" dur="750"/>
                                        <p:tgtEl>
                                          <p:spTgt spid="80"/>
                                        </p:tgtEl>
                                      </p:cBhvr>
                                    </p:animEffect>
                                  </p:childTnLst>
                                </p:cTn>
                              </p:par>
                              <p:par>
                                <p:cTn id="47" presetID="53" presetClass="entr" presetSubtype="16" fill="hold" nodeType="withEffect">
                                  <p:stCondLst>
                                    <p:cond delay="0"/>
                                  </p:stCondLst>
                                  <p:childTnLst>
                                    <p:set>
                                      <p:cBhvr>
                                        <p:cTn id="48" dur="1" fill="hold">
                                          <p:stCondLst>
                                            <p:cond delay="0"/>
                                          </p:stCondLst>
                                        </p:cTn>
                                        <p:tgtEl>
                                          <p:spTgt spid="97"/>
                                        </p:tgtEl>
                                        <p:attrNameLst>
                                          <p:attrName>style.visibility</p:attrName>
                                        </p:attrNameLst>
                                      </p:cBhvr>
                                      <p:to>
                                        <p:strVal val="visible"/>
                                      </p:to>
                                    </p:set>
                                    <p:anim calcmode="lin" valueType="num">
                                      <p:cBhvr>
                                        <p:cTn id="49" dur="750" fill="hold"/>
                                        <p:tgtEl>
                                          <p:spTgt spid="97"/>
                                        </p:tgtEl>
                                        <p:attrNameLst>
                                          <p:attrName>ppt_w</p:attrName>
                                        </p:attrNameLst>
                                      </p:cBhvr>
                                      <p:tavLst>
                                        <p:tav tm="0">
                                          <p:val>
                                            <p:fltVal val="0"/>
                                          </p:val>
                                        </p:tav>
                                        <p:tav tm="100000">
                                          <p:val>
                                            <p:strVal val="#ppt_w"/>
                                          </p:val>
                                        </p:tav>
                                      </p:tavLst>
                                    </p:anim>
                                    <p:anim calcmode="lin" valueType="num">
                                      <p:cBhvr>
                                        <p:cTn id="50" dur="750" fill="hold"/>
                                        <p:tgtEl>
                                          <p:spTgt spid="97"/>
                                        </p:tgtEl>
                                        <p:attrNameLst>
                                          <p:attrName>ppt_h</p:attrName>
                                        </p:attrNameLst>
                                      </p:cBhvr>
                                      <p:tavLst>
                                        <p:tav tm="0">
                                          <p:val>
                                            <p:fltVal val="0"/>
                                          </p:val>
                                        </p:tav>
                                        <p:tav tm="100000">
                                          <p:val>
                                            <p:strVal val="#ppt_h"/>
                                          </p:val>
                                        </p:tav>
                                      </p:tavLst>
                                    </p:anim>
                                    <p:animEffect transition="in" filter="fade">
                                      <p:cBhvr>
                                        <p:cTn id="51" dur="75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12" grpId="0" animBg="1"/>
      <p:bldP spid="8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rot="10800000">
            <a:off x="3652948" y="-702868"/>
            <a:ext cx="6900633" cy="2504286"/>
            <a:chOff x="-245190" y="-810654"/>
            <a:chExt cx="6207888" cy="2252884"/>
          </a:xfrm>
        </p:grpSpPr>
        <p:sp>
          <p:nvSpPr>
            <p:cNvPr id="33" name="Oval 32"/>
            <p:cNvSpPr/>
            <p:nvPr/>
          </p:nvSpPr>
          <p:spPr>
            <a:xfrm>
              <a:off x="59610" y="-810654"/>
              <a:ext cx="5903088" cy="2252884"/>
            </a:xfrm>
            <a:prstGeom prst="ellipse">
              <a:avLst/>
            </a:prstGeom>
            <a:solidFill>
              <a:srgbClr val="FFB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p:cNvSpPr/>
            <p:nvPr/>
          </p:nvSpPr>
          <p:spPr>
            <a:xfrm>
              <a:off x="-92790" y="-810654"/>
              <a:ext cx="5903088" cy="2252884"/>
            </a:xfrm>
            <a:prstGeom prst="ellipse">
              <a:avLst/>
            </a:prstGeom>
            <a:solidFill>
              <a:srgbClr val="FF57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Oval 37"/>
            <p:cNvSpPr/>
            <p:nvPr/>
          </p:nvSpPr>
          <p:spPr>
            <a:xfrm>
              <a:off x="-245190" y="-810654"/>
              <a:ext cx="5903088" cy="2252884"/>
            </a:xfrm>
            <a:prstGeom prst="ellipse">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1" name="Group 30"/>
          <p:cNvGrpSpPr/>
          <p:nvPr/>
        </p:nvGrpSpPr>
        <p:grpSpPr>
          <a:xfrm>
            <a:off x="-1935656" y="-1201063"/>
            <a:ext cx="6900633" cy="2504286"/>
            <a:chOff x="-245190" y="-810654"/>
            <a:chExt cx="6207888" cy="2252884"/>
          </a:xfrm>
        </p:grpSpPr>
        <p:sp>
          <p:nvSpPr>
            <p:cNvPr id="30" name="Oval 29"/>
            <p:cNvSpPr/>
            <p:nvPr/>
          </p:nvSpPr>
          <p:spPr>
            <a:xfrm>
              <a:off x="59610" y="-810654"/>
              <a:ext cx="5903088" cy="2252884"/>
            </a:xfrm>
            <a:prstGeom prst="ellipse">
              <a:avLst/>
            </a:prstGeom>
            <a:solidFill>
              <a:srgbClr val="FFB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Oval 28"/>
            <p:cNvSpPr/>
            <p:nvPr/>
          </p:nvSpPr>
          <p:spPr>
            <a:xfrm>
              <a:off x="-92790" y="-810654"/>
              <a:ext cx="5903088" cy="2252884"/>
            </a:xfrm>
            <a:prstGeom prst="ellipse">
              <a:avLst/>
            </a:prstGeom>
            <a:solidFill>
              <a:srgbClr val="FF57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Oval 27"/>
            <p:cNvSpPr/>
            <p:nvPr/>
          </p:nvSpPr>
          <p:spPr>
            <a:xfrm>
              <a:off x="-245190" y="-810654"/>
              <a:ext cx="5903088" cy="2252884"/>
            </a:xfrm>
            <a:prstGeom prst="ellipse">
              <a:avLst/>
            </a:prstGeom>
            <a:solidFill>
              <a:srgbClr val="1B14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21292883">
            <a:off x="4826096" y="1427778"/>
            <a:ext cx="1996128" cy="2823555"/>
          </a:xfrm>
          <a:prstGeom prst="rect">
            <a:avLst/>
          </a:prstGeom>
          <a:effectLst>
            <a:outerShdw blurRad="63500" sx="102000" sy="102000" algn="ctr" rotWithShape="0">
              <a:prstClr val="black">
                <a:alpha val="40000"/>
              </a:prstClr>
            </a:outerShdw>
          </a:effectLst>
        </p:spPr>
      </p:pic>
      <p:pic>
        <p:nvPicPr>
          <p:cNvPr id="43" name="Picture 4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240235">
            <a:off x="6558728" y="1971686"/>
            <a:ext cx="1891230" cy="1115735"/>
          </a:xfrm>
          <a:prstGeom prst="rect">
            <a:avLst/>
          </a:prstGeom>
          <a:effectLst>
            <a:outerShdw blurRad="63500" sx="102000" sy="102000" algn="ctr" rotWithShape="0">
              <a:prstClr val="black">
                <a:alpha val="40000"/>
              </a:prstClr>
            </a:outerShdw>
          </a:effectLst>
        </p:spPr>
      </p:pic>
      <p:sp>
        <p:nvSpPr>
          <p:cNvPr id="39" name="TextBox 38"/>
          <p:cNvSpPr txBox="1"/>
          <p:nvPr/>
        </p:nvSpPr>
        <p:spPr>
          <a:xfrm>
            <a:off x="3652948" y="661393"/>
            <a:ext cx="4841691" cy="584775"/>
          </a:xfrm>
          <a:prstGeom prst="rect">
            <a:avLst/>
          </a:prstGeom>
          <a:noFill/>
        </p:spPr>
        <p:txBody>
          <a:bodyPr wrap="square" rtlCol="0">
            <a:spAutoFit/>
          </a:bodyPr>
          <a:lstStyle/>
          <a:p>
            <a:pPr algn="r"/>
            <a:r>
              <a:rPr lang="en-GB" sz="3200" dirty="0">
                <a:ln w="19050">
                  <a:noFill/>
                </a:ln>
                <a:solidFill>
                  <a:srgbClr val="1B1464"/>
                </a:solidFill>
                <a:latin typeface="+mj-lt"/>
                <a:ea typeface="BBC Reith Sans Medium" panose="020B0703020204020204" pitchFamily="34" charset="-18"/>
                <a:cs typeface="BBC Reith Sans Medium" panose="020B0703020204020204" pitchFamily="34" charset="-18"/>
              </a:rPr>
              <a:t>Choosing Kindness</a:t>
            </a:r>
          </a:p>
        </p:txBody>
      </p:sp>
      <p:sp>
        <p:nvSpPr>
          <p:cNvPr id="49" name="Rounded Rectangle 48"/>
          <p:cNvSpPr/>
          <p:nvPr/>
        </p:nvSpPr>
        <p:spPr>
          <a:xfrm>
            <a:off x="4758612" y="5013281"/>
            <a:ext cx="3629740" cy="1079544"/>
          </a:xfrm>
          <a:prstGeom prst="roundRect">
            <a:avLst>
              <a:gd name="adj" fmla="val 10534"/>
            </a:avLst>
          </a:prstGeom>
          <a:solidFill>
            <a:schemeClr val="bg1"/>
          </a:solidFill>
          <a:ln w="28575">
            <a:solidFill>
              <a:srgbClr val="FF577A"/>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r>
              <a:rPr lang="en-GB" dirty="0">
                <a:solidFill>
                  <a:srgbClr val="FF577A"/>
                </a:solidFill>
                <a:latin typeface="BBC Reith Sans Medium" panose="020B0703020204020204" pitchFamily="34" charset="-18"/>
                <a:ea typeface="BBC Reith Sans Medium" panose="020B0703020204020204" pitchFamily="34" charset="-18"/>
                <a:cs typeface="BBC Reith Sans Medium" panose="020B0703020204020204" pitchFamily="34" charset="-18"/>
              </a:rPr>
              <a:t>Write or draw it on your pledge card and if you feel happy to, share it with the class.</a:t>
            </a:r>
          </a:p>
        </p:txBody>
      </p:sp>
      <p:sp>
        <p:nvSpPr>
          <p:cNvPr id="50" name="Rounded Rectangle 49"/>
          <p:cNvSpPr/>
          <p:nvPr/>
        </p:nvSpPr>
        <p:spPr>
          <a:xfrm>
            <a:off x="5257800" y="3395161"/>
            <a:ext cx="3130551" cy="1428705"/>
          </a:xfrm>
          <a:prstGeom prst="roundRect">
            <a:avLst>
              <a:gd name="adj" fmla="val 7629"/>
            </a:avLst>
          </a:prstGeom>
          <a:solidFill>
            <a:schemeClr val="bg1"/>
          </a:solidFill>
          <a:ln w="28575">
            <a:solidFill>
              <a:srgbClr val="FF577A"/>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r>
              <a:rPr lang="en-GB" dirty="0">
                <a:solidFill>
                  <a:srgbClr val="FF577A"/>
                </a:solidFill>
                <a:latin typeface="BBC Reith Sans Medium" panose="020B0703020204020204" pitchFamily="34" charset="-18"/>
                <a:ea typeface="BBC Reith Sans Medium" panose="020B0703020204020204" pitchFamily="34" charset="-18"/>
                <a:cs typeface="BBC Reith Sans Medium" panose="020B0703020204020204" pitchFamily="34" charset="-18"/>
              </a:rPr>
              <a:t>A pledge is like a promise. What act of kindness are you going to pledge to do to help stop bullying?</a:t>
            </a:r>
          </a:p>
        </p:txBody>
      </p:sp>
      <p:grpSp>
        <p:nvGrpSpPr>
          <p:cNvPr id="89" name="Group 88"/>
          <p:cNvGrpSpPr/>
          <p:nvPr/>
        </p:nvGrpSpPr>
        <p:grpSpPr>
          <a:xfrm>
            <a:off x="7883544" y="4649025"/>
            <a:ext cx="321623" cy="321623"/>
            <a:chOff x="2157841" y="2190868"/>
            <a:chExt cx="321623" cy="321623"/>
          </a:xfrm>
        </p:grpSpPr>
        <p:sp>
          <p:nvSpPr>
            <p:cNvPr id="90" name="Oval 89"/>
            <p:cNvSpPr/>
            <p:nvPr/>
          </p:nvSpPr>
          <p:spPr>
            <a:xfrm>
              <a:off x="2157841" y="2190868"/>
              <a:ext cx="321623" cy="321623"/>
            </a:xfrm>
            <a:prstGeom prst="ellipse">
              <a:avLst/>
            </a:prstGeom>
            <a:solidFill>
              <a:schemeClr val="bg1"/>
            </a:solidFill>
            <a:ln w="28575">
              <a:solidFill>
                <a:srgbClr val="FF577A"/>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0" tIns="108000" rIns="108000" bIns="108000" rtlCol="0" anchor="ctr">
              <a:spAutoFit/>
            </a:bodyPr>
            <a:lstStyle/>
            <a:p>
              <a:endParaRPr lang="en-GB">
                <a:solidFill>
                  <a:srgbClr val="FF577A"/>
                </a:solidFill>
                <a:latin typeface="BBC Reith Sans Medium" panose="020B0703020204020204" pitchFamily="34" charset="-18"/>
                <a:ea typeface="BBC Reith Sans Medium" panose="020B0703020204020204" pitchFamily="34" charset="-18"/>
                <a:cs typeface="BBC Reith Sans Medium" panose="020B0703020204020204" pitchFamily="34" charset="-18"/>
              </a:endParaRPr>
            </a:p>
          </p:txBody>
        </p:sp>
        <p:grpSp>
          <p:nvGrpSpPr>
            <p:cNvPr id="91" name="Group 90"/>
            <p:cNvGrpSpPr/>
            <p:nvPr/>
          </p:nvGrpSpPr>
          <p:grpSpPr>
            <a:xfrm>
              <a:off x="2264257" y="2299860"/>
              <a:ext cx="108790" cy="103638"/>
              <a:chOff x="2626520" y="1897856"/>
              <a:chExt cx="452436" cy="431011"/>
            </a:xfrm>
          </p:grpSpPr>
          <p:cxnSp>
            <p:nvCxnSpPr>
              <p:cNvPr id="92" name="Straight Arrow Connector 91"/>
              <p:cNvCxnSpPr/>
              <p:nvPr/>
            </p:nvCxnSpPr>
            <p:spPr>
              <a:xfrm>
                <a:off x="2855117" y="1897856"/>
                <a:ext cx="0" cy="283739"/>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3" name="Straight Arrow Connector 92"/>
              <p:cNvCxnSpPr/>
              <p:nvPr/>
            </p:nvCxnSpPr>
            <p:spPr>
              <a:xfrm flipH="1">
                <a:off x="2850871" y="2055018"/>
                <a:ext cx="228085" cy="78793"/>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4" name="Straight Arrow Connector 93"/>
              <p:cNvCxnSpPr/>
              <p:nvPr/>
            </p:nvCxnSpPr>
            <p:spPr>
              <a:xfrm>
                <a:off x="2626520" y="2055018"/>
                <a:ext cx="220105" cy="76036"/>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5" name="Straight Arrow Connector 94"/>
              <p:cNvCxnSpPr/>
              <p:nvPr/>
            </p:nvCxnSpPr>
            <p:spPr>
              <a:xfrm flipH="1" flipV="1">
                <a:off x="2859367" y="2148545"/>
                <a:ext cx="131481" cy="180318"/>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6" name="Straight Arrow Connector 95"/>
              <p:cNvCxnSpPr/>
              <p:nvPr/>
            </p:nvCxnSpPr>
            <p:spPr>
              <a:xfrm flipV="1">
                <a:off x="2719386" y="2134018"/>
                <a:ext cx="127239" cy="194849"/>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sp>
        <p:nvSpPr>
          <p:cNvPr id="62" name="Rounded Rectangle 61"/>
          <p:cNvSpPr/>
          <p:nvPr/>
        </p:nvSpPr>
        <p:spPr>
          <a:xfrm>
            <a:off x="755650" y="1589662"/>
            <a:ext cx="3688397" cy="1390230"/>
          </a:xfrm>
          <a:prstGeom prst="roundRect">
            <a:avLst>
              <a:gd name="adj" fmla="val 9035"/>
            </a:avLst>
          </a:prstGeom>
          <a:solidFill>
            <a:srgbClr val="1B1464"/>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r>
              <a:rPr lang="en-GB" dirty="0">
                <a:solidFill>
                  <a:schemeClr val="bg1"/>
                </a:solidFill>
                <a:latin typeface="BBC Reith Sans Medium" panose="020B0703020204020204" pitchFamily="34" charset="-18"/>
                <a:ea typeface="BBC Reith Sans Medium" panose="020B0703020204020204" pitchFamily="34" charset="-18"/>
                <a:cs typeface="BBC Reith Sans Medium" panose="020B0703020204020204" pitchFamily="34" charset="-18"/>
              </a:rPr>
              <a:t>‘Showing kindness to all people, no matter who they are or where they are from, makes the world a better place.’</a:t>
            </a:r>
          </a:p>
        </p:txBody>
      </p:sp>
      <p:grpSp>
        <p:nvGrpSpPr>
          <p:cNvPr id="63" name="Group 62"/>
          <p:cNvGrpSpPr/>
          <p:nvPr/>
        </p:nvGrpSpPr>
        <p:grpSpPr>
          <a:xfrm>
            <a:off x="3822354" y="1437196"/>
            <a:ext cx="321623" cy="321623"/>
            <a:chOff x="2157841" y="2190868"/>
            <a:chExt cx="321623" cy="321623"/>
          </a:xfrm>
        </p:grpSpPr>
        <p:sp>
          <p:nvSpPr>
            <p:cNvPr id="64" name="Oval 63"/>
            <p:cNvSpPr/>
            <p:nvPr/>
          </p:nvSpPr>
          <p:spPr>
            <a:xfrm>
              <a:off x="2157841" y="2190868"/>
              <a:ext cx="321623" cy="321623"/>
            </a:xfrm>
            <a:prstGeom prst="ellipse">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0" tIns="108000" rIns="108000" bIns="108000" rtlCol="0" anchor="ctr">
              <a:spAutoFit/>
            </a:bodyPr>
            <a:lstStyle/>
            <a:p>
              <a:endParaRPr lang="en-GB">
                <a:solidFill>
                  <a:srgbClr val="FF577A"/>
                </a:solidFill>
                <a:latin typeface="BBC Reith Sans Medium" panose="020B0703020204020204" pitchFamily="34" charset="-18"/>
                <a:ea typeface="BBC Reith Sans Medium" panose="020B0703020204020204" pitchFamily="34" charset="-18"/>
                <a:cs typeface="BBC Reith Sans Medium" panose="020B0703020204020204" pitchFamily="34" charset="-18"/>
              </a:endParaRPr>
            </a:p>
          </p:txBody>
        </p:sp>
        <p:grpSp>
          <p:nvGrpSpPr>
            <p:cNvPr id="65" name="Group 64"/>
            <p:cNvGrpSpPr/>
            <p:nvPr/>
          </p:nvGrpSpPr>
          <p:grpSpPr>
            <a:xfrm>
              <a:off x="2264257" y="2299860"/>
              <a:ext cx="108790" cy="103638"/>
              <a:chOff x="2626520" y="1897856"/>
              <a:chExt cx="452436" cy="431011"/>
            </a:xfrm>
          </p:grpSpPr>
          <p:cxnSp>
            <p:nvCxnSpPr>
              <p:cNvPr id="66" name="Straight Arrow Connector 65"/>
              <p:cNvCxnSpPr/>
              <p:nvPr/>
            </p:nvCxnSpPr>
            <p:spPr>
              <a:xfrm>
                <a:off x="2855117" y="1897856"/>
                <a:ext cx="0" cy="283739"/>
              </a:xfrm>
              <a:prstGeom prst="straightConnector1">
                <a:avLst/>
              </a:prstGeom>
              <a:ln w="28575" cap="rnd">
                <a:solidFill>
                  <a:srgbClr val="1B1464"/>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p:nvPr/>
            </p:nvCxnSpPr>
            <p:spPr>
              <a:xfrm flipH="1">
                <a:off x="2850871" y="2055018"/>
                <a:ext cx="228085" cy="78793"/>
              </a:xfrm>
              <a:prstGeom prst="straightConnector1">
                <a:avLst/>
              </a:prstGeom>
              <a:ln w="28575" cap="rnd">
                <a:solidFill>
                  <a:srgbClr val="1B1464"/>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a:off x="2626520" y="2055018"/>
                <a:ext cx="220105" cy="76036"/>
              </a:xfrm>
              <a:prstGeom prst="straightConnector1">
                <a:avLst/>
              </a:prstGeom>
              <a:ln w="28575" cap="rnd">
                <a:solidFill>
                  <a:srgbClr val="1B1464"/>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a:xfrm flipH="1" flipV="1">
                <a:off x="2859367" y="2148545"/>
                <a:ext cx="131481" cy="180318"/>
              </a:xfrm>
              <a:prstGeom prst="straightConnector1">
                <a:avLst/>
              </a:prstGeom>
              <a:ln w="28575" cap="rnd">
                <a:solidFill>
                  <a:srgbClr val="1B1464"/>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p:nvPr/>
            </p:nvCxnSpPr>
            <p:spPr>
              <a:xfrm flipV="1">
                <a:off x="2719386" y="2134018"/>
                <a:ext cx="127239" cy="194849"/>
              </a:xfrm>
              <a:prstGeom prst="straightConnector1">
                <a:avLst/>
              </a:prstGeom>
              <a:ln w="28575" cap="rnd">
                <a:solidFill>
                  <a:srgbClr val="1B1464"/>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pic>
        <p:nvPicPr>
          <p:cNvPr id="10" name="Picture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9750" y="2882788"/>
            <a:ext cx="4032250" cy="3317032"/>
          </a:xfrm>
          <a:prstGeom prst="rect">
            <a:avLst/>
          </a:prstGeom>
        </p:spPr>
      </p:pic>
      <p:sp>
        <p:nvSpPr>
          <p:cNvPr id="71" name="Rounded Rectangle 70"/>
          <p:cNvSpPr/>
          <p:nvPr/>
        </p:nvSpPr>
        <p:spPr>
          <a:xfrm>
            <a:off x="755650" y="5137130"/>
            <a:ext cx="3173120" cy="831845"/>
          </a:xfrm>
          <a:prstGeom prst="roundRect">
            <a:avLst>
              <a:gd name="adj" fmla="val 12962"/>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r>
              <a:rPr lang="en-GB" dirty="0">
                <a:solidFill>
                  <a:srgbClr val="1B1464"/>
                </a:solidFill>
                <a:latin typeface="BBC Reith Sans Medium" panose="020B0703020204020204" pitchFamily="34" charset="-18"/>
                <a:ea typeface="BBC Reith Sans Medium" panose="020B0703020204020204" pitchFamily="34" charset="-18"/>
                <a:cs typeface="BBC Reith Sans Medium" panose="020B0703020204020204" pitchFamily="34" charset="-18"/>
              </a:rPr>
              <a:t>Take a moment of quiet to think about this.</a:t>
            </a:r>
          </a:p>
        </p:txBody>
      </p:sp>
      <p:grpSp>
        <p:nvGrpSpPr>
          <p:cNvPr id="75" name="Group 74"/>
          <p:cNvGrpSpPr/>
          <p:nvPr/>
        </p:nvGrpSpPr>
        <p:grpSpPr>
          <a:xfrm>
            <a:off x="7883544" y="5932013"/>
            <a:ext cx="321623" cy="321623"/>
            <a:chOff x="2157841" y="2190868"/>
            <a:chExt cx="321623" cy="321623"/>
          </a:xfrm>
        </p:grpSpPr>
        <p:sp>
          <p:nvSpPr>
            <p:cNvPr id="76" name="Oval 75"/>
            <p:cNvSpPr/>
            <p:nvPr/>
          </p:nvSpPr>
          <p:spPr>
            <a:xfrm>
              <a:off x="2157841" y="2190868"/>
              <a:ext cx="321623" cy="321623"/>
            </a:xfrm>
            <a:prstGeom prst="ellipse">
              <a:avLst/>
            </a:prstGeom>
            <a:solidFill>
              <a:schemeClr val="bg1"/>
            </a:solidFill>
            <a:ln w="28575">
              <a:solidFill>
                <a:srgbClr val="FF577A"/>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0" tIns="108000" rIns="108000" bIns="108000" rtlCol="0" anchor="ctr">
              <a:spAutoFit/>
            </a:bodyPr>
            <a:lstStyle/>
            <a:p>
              <a:endParaRPr lang="en-GB">
                <a:solidFill>
                  <a:srgbClr val="FF577A"/>
                </a:solidFill>
                <a:latin typeface="BBC Reith Sans Medium" panose="020B0703020204020204" pitchFamily="34" charset="-18"/>
                <a:ea typeface="BBC Reith Sans Medium" panose="020B0703020204020204" pitchFamily="34" charset="-18"/>
                <a:cs typeface="BBC Reith Sans Medium" panose="020B0703020204020204" pitchFamily="34" charset="-18"/>
              </a:endParaRPr>
            </a:p>
          </p:txBody>
        </p:sp>
        <p:grpSp>
          <p:nvGrpSpPr>
            <p:cNvPr id="77" name="Group 76"/>
            <p:cNvGrpSpPr/>
            <p:nvPr/>
          </p:nvGrpSpPr>
          <p:grpSpPr>
            <a:xfrm>
              <a:off x="2264257" y="2299860"/>
              <a:ext cx="108790" cy="103638"/>
              <a:chOff x="2626520" y="1897856"/>
              <a:chExt cx="452436" cy="431011"/>
            </a:xfrm>
          </p:grpSpPr>
          <p:cxnSp>
            <p:nvCxnSpPr>
              <p:cNvPr id="78" name="Straight Arrow Connector 77"/>
              <p:cNvCxnSpPr/>
              <p:nvPr/>
            </p:nvCxnSpPr>
            <p:spPr>
              <a:xfrm>
                <a:off x="2855117" y="1897856"/>
                <a:ext cx="0" cy="283739"/>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5" name="Straight Arrow Connector 104"/>
              <p:cNvCxnSpPr/>
              <p:nvPr/>
            </p:nvCxnSpPr>
            <p:spPr>
              <a:xfrm flipH="1">
                <a:off x="2850871" y="2055018"/>
                <a:ext cx="228085" cy="78793"/>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6" name="Straight Arrow Connector 105"/>
              <p:cNvCxnSpPr/>
              <p:nvPr/>
            </p:nvCxnSpPr>
            <p:spPr>
              <a:xfrm>
                <a:off x="2626520" y="2055018"/>
                <a:ext cx="220105" cy="76036"/>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7" name="Straight Arrow Connector 106"/>
              <p:cNvCxnSpPr/>
              <p:nvPr/>
            </p:nvCxnSpPr>
            <p:spPr>
              <a:xfrm flipH="1" flipV="1">
                <a:off x="2859367" y="2148545"/>
                <a:ext cx="131481" cy="180318"/>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8" name="Straight Arrow Connector 107"/>
              <p:cNvCxnSpPr/>
              <p:nvPr/>
            </p:nvCxnSpPr>
            <p:spPr>
              <a:xfrm flipV="1">
                <a:off x="2719386" y="2134018"/>
                <a:ext cx="127239" cy="194849"/>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sp>
        <p:nvSpPr>
          <p:cNvPr id="44" name="TextBox 43"/>
          <p:cNvSpPr txBox="1"/>
          <p:nvPr/>
        </p:nvSpPr>
        <p:spPr>
          <a:xfrm>
            <a:off x="644537" y="227044"/>
            <a:ext cx="4841691" cy="707886"/>
          </a:xfrm>
          <a:prstGeom prst="rect">
            <a:avLst/>
          </a:prstGeom>
          <a:noFill/>
        </p:spPr>
        <p:txBody>
          <a:bodyPr wrap="square" rtlCol="0">
            <a:spAutoFit/>
          </a:bodyPr>
          <a:lstStyle/>
          <a:p>
            <a:r>
              <a:rPr lang="en-GB" sz="4000" dirty="0">
                <a:ln w="19050">
                  <a:noFill/>
                </a:ln>
                <a:solidFill>
                  <a:schemeClr val="bg1"/>
                </a:solidFill>
                <a:latin typeface="BBC Reith Sans Medium" panose="020B0703020204020204" pitchFamily="34" charset="-18"/>
                <a:ea typeface="BBC Reith Sans Medium" panose="020B0703020204020204" pitchFamily="34" charset="-18"/>
                <a:cs typeface="BBC Reith Sans Medium" panose="020B0703020204020204" pitchFamily="34" charset="-18"/>
              </a:rPr>
              <a:t>Reflecting </a:t>
            </a:r>
          </a:p>
        </p:txBody>
      </p:sp>
    </p:spTree>
    <p:extLst>
      <p:ext uri="{BB962C8B-B14F-4D97-AF65-F5344CB8AC3E}">
        <p14:creationId xmlns:p14="http://schemas.microsoft.com/office/powerpoint/2010/main" val="3313803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750"/>
                                        <p:tgtEl>
                                          <p:spTgt spid="62"/>
                                        </p:tgtEl>
                                      </p:cBhvr>
                                    </p:animEffect>
                                  </p:childTnLst>
                                </p:cTn>
                              </p:par>
                              <p:par>
                                <p:cTn id="8" presetID="53" presetClass="entr" presetSubtype="16" fill="hold" nodeType="withEffect">
                                  <p:stCondLst>
                                    <p:cond delay="0"/>
                                  </p:stCondLst>
                                  <p:childTnLst>
                                    <p:set>
                                      <p:cBhvr>
                                        <p:cTn id="9" dur="1" fill="hold">
                                          <p:stCondLst>
                                            <p:cond delay="0"/>
                                          </p:stCondLst>
                                        </p:cTn>
                                        <p:tgtEl>
                                          <p:spTgt spid="63"/>
                                        </p:tgtEl>
                                        <p:attrNameLst>
                                          <p:attrName>style.visibility</p:attrName>
                                        </p:attrNameLst>
                                      </p:cBhvr>
                                      <p:to>
                                        <p:strVal val="visible"/>
                                      </p:to>
                                    </p:set>
                                    <p:anim calcmode="lin" valueType="num">
                                      <p:cBhvr>
                                        <p:cTn id="10" dur="750" fill="hold"/>
                                        <p:tgtEl>
                                          <p:spTgt spid="63"/>
                                        </p:tgtEl>
                                        <p:attrNameLst>
                                          <p:attrName>ppt_w</p:attrName>
                                        </p:attrNameLst>
                                      </p:cBhvr>
                                      <p:tavLst>
                                        <p:tav tm="0">
                                          <p:val>
                                            <p:fltVal val="0"/>
                                          </p:val>
                                        </p:tav>
                                        <p:tav tm="100000">
                                          <p:val>
                                            <p:strVal val="#ppt_w"/>
                                          </p:val>
                                        </p:tav>
                                      </p:tavLst>
                                    </p:anim>
                                    <p:anim calcmode="lin" valueType="num">
                                      <p:cBhvr>
                                        <p:cTn id="11" dur="750" fill="hold"/>
                                        <p:tgtEl>
                                          <p:spTgt spid="63"/>
                                        </p:tgtEl>
                                        <p:attrNameLst>
                                          <p:attrName>ppt_h</p:attrName>
                                        </p:attrNameLst>
                                      </p:cBhvr>
                                      <p:tavLst>
                                        <p:tav tm="0">
                                          <p:val>
                                            <p:fltVal val="0"/>
                                          </p:val>
                                        </p:tav>
                                        <p:tav tm="100000">
                                          <p:val>
                                            <p:strVal val="#ppt_h"/>
                                          </p:val>
                                        </p:tav>
                                      </p:tavLst>
                                    </p:anim>
                                    <p:animEffect transition="in" filter="fade">
                                      <p:cBhvr>
                                        <p:cTn id="12" dur="750"/>
                                        <p:tgtEl>
                                          <p:spTgt spid="6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1"/>
                                        </p:tgtEl>
                                        <p:attrNameLst>
                                          <p:attrName>style.visibility</p:attrName>
                                        </p:attrNameLst>
                                      </p:cBhvr>
                                      <p:to>
                                        <p:strVal val="visible"/>
                                      </p:to>
                                    </p:set>
                                    <p:animEffect transition="in" filter="wipe(left)">
                                      <p:cBhvr>
                                        <p:cTn id="17" dur="750"/>
                                        <p:tgtEl>
                                          <p:spTgt spid="71"/>
                                        </p:tgtEl>
                                      </p:cBhvr>
                                    </p:animEffect>
                                  </p:childTnLst>
                                </p:cTn>
                              </p:par>
                              <p:par>
                                <p:cTn id="18" presetID="42" presetClass="entr" presetSubtype="0"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wipe(left)">
                                      <p:cBhvr>
                                        <p:cTn id="27" dur="750"/>
                                        <p:tgtEl>
                                          <p:spTgt spid="50"/>
                                        </p:tgtEl>
                                      </p:cBhvr>
                                    </p:animEffect>
                                  </p:childTnLst>
                                </p:cTn>
                              </p:par>
                              <p:par>
                                <p:cTn id="28" presetID="53" presetClass="entr" presetSubtype="16" fill="hold" nodeType="withEffect">
                                  <p:stCondLst>
                                    <p:cond delay="0"/>
                                  </p:stCondLst>
                                  <p:childTnLst>
                                    <p:set>
                                      <p:cBhvr>
                                        <p:cTn id="29" dur="1" fill="hold">
                                          <p:stCondLst>
                                            <p:cond delay="0"/>
                                          </p:stCondLst>
                                        </p:cTn>
                                        <p:tgtEl>
                                          <p:spTgt spid="89"/>
                                        </p:tgtEl>
                                        <p:attrNameLst>
                                          <p:attrName>style.visibility</p:attrName>
                                        </p:attrNameLst>
                                      </p:cBhvr>
                                      <p:to>
                                        <p:strVal val="visible"/>
                                      </p:to>
                                    </p:set>
                                    <p:anim calcmode="lin" valueType="num">
                                      <p:cBhvr>
                                        <p:cTn id="30" dur="750" fill="hold"/>
                                        <p:tgtEl>
                                          <p:spTgt spid="89"/>
                                        </p:tgtEl>
                                        <p:attrNameLst>
                                          <p:attrName>ppt_w</p:attrName>
                                        </p:attrNameLst>
                                      </p:cBhvr>
                                      <p:tavLst>
                                        <p:tav tm="0">
                                          <p:val>
                                            <p:fltVal val="0"/>
                                          </p:val>
                                        </p:tav>
                                        <p:tav tm="100000">
                                          <p:val>
                                            <p:strVal val="#ppt_w"/>
                                          </p:val>
                                        </p:tav>
                                      </p:tavLst>
                                    </p:anim>
                                    <p:anim calcmode="lin" valueType="num">
                                      <p:cBhvr>
                                        <p:cTn id="31" dur="750" fill="hold"/>
                                        <p:tgtEl>
                                          <p:spTgt spid="89"/>
                                        </p:tgtEl>
                                        <p:attrNameLst>
                                          <p:attrName>ppt_h</p:attrName>
                                        </p:attrNameLst>
                                      </p:cBhvr>
                                      <p:tavLst>
                                        <p:tav tm="0">
                                          <p:val>
                                            <p:fltVal val="0"/>
                                          </p:val>
                                        </p:tav>
                                        <p:tav tm="100000">
                                          <p:val>
                                            <p:strVal val="#ppt_h"/>
                                          </p:val>
                                        </p:tav>
                                      </p:tavLst>
                                    </p:anim>
                                    <p:animEffect transition="in" filter="fade">
                                      <p:cBhvr>
                                        <p:cTn id="32" dur="750"/>
                                        <p:tgtEl>
                                          <p:spTgt spid="89"/>
                                        </p:tgtEl>
                                      </p:cBhvr>
                                    </p:animEffect>
                                  </p:childTnLst>
                                </p:cTn>
                              </p:par>
                            </p:childTnLst>
                          </p:cTn>
                        </p:par>
                        <p:par>
                          <p:cTn id="33" fill="hold">
                            <p:stCondLst>
                              <p:cond delay="750"/>
                            </p:stCondLst>
                            <p:childTnLst>
                              <p:par>
                                <p:cTn id="34" presetID="42" presetClass="entr" presetSubtype="0"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1000"/>
                                        <p:tgtEl>
                                          <p:spTgt spid="2"/>
                                        </p:tgtEl>
                                      </p:cBhvr>
                                    </p:animEffect>
                                    <p:anim calcmode="lin" valueType="num">
                                      <p:cBhvr>
                                        <p:cTn id="37" dur="1000" fill="hold"/>
                                        <p:tgtEl>
                                          <p:spTgt spid="2"/>
                                        </p:tgtEl>
                                        <p:attrNameLst>
                                          <p:attrName>ppt_x</p:attrName>
                                        </p:attrNameLst>
                                      </p:cBhvr>
                                      <p:tavLst>
                                        <p:tav tm="0">
                                          <p:val>
                                            <p:strVal val="#ppt_x"/>
                                          </p:val>
                                        </p:tav>
                                        <p:tav tm="100000">
                                          <p:val>
                                            <p:strVal val="#ppt_x"/>
                                          </p:val>
                                        </p:tav>
                                      </p:tavLst>
                                    </p:anim>
                                    <p:anim calcmode="lin" valueType="num">
                                      <p:cBhvr>
                                        <p:cTn id="38" dur="1000" fill="hold"/>
                                        <p:tgtEl>
                                          <p:spTgt spid="2"/>
                                        </p:tgtEl>
                                        <p:attrNameLst>
                                          <p:attrName>ppt_y</p:attrName>
                                        </p:attrNameLst>
                                      </p:cBhvr>
                                      <p:tavLst>
                                        <p:tav tm="0">
                                          <p:val>
                                            <p:strVal val="#ppt_y+.1"/>
                                          </p:val>
                                        </p:tav>
                                        <p:tav tm="100000">
                                          <p:val>
                                            <p:strVal val="#ppt_y"/>
                                          </p:val>
                                        </p:tav>
                                      </p:tavLst>
                                    </p:anim>
                                  </p:childTnLst>
                                </p:cTn>
                              </p:par>
                            </p:childTnLst>
                          </p:cTn>
                        </p:par>
                        <p:par>
                          <p:cTn id="39" fill="hold">
                            <p:stCondLst>
                              <p:cond delay="1750"/>
                            </p:stCondLst>
                            <p:childTnLst>
                              <p:par>
                                <p:cTn id="40" presetID="42" presetClass="entr" presetSubtype="0" fill="hold" nodeType="after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fade">
                                      <p:cBhvr>
                                        <p:cTn id="42" dur="1000"/>
                                        <p:tgtEl>
                                          <p:spTgt spid="43"/>
                                        </p:tgtEl>
                                      </p:cBhvr>
                                    </p:animEffect>
                                    <p:anim calcmode="lin" valueType="num">
                                      <p:cBhvr>
                                        <p:cTn id="43" dur="1000" fill="hold"/>
                                        <p:tgtEl>
                                          <p:spTgt spid="43"/>
                                        </p:tgtEl>
                                        <p:attrNameLst>
                                          <p:attrName>ppt_x</p:attrName>
                                        </p:attrNameLst>
                                      </p:cBhvr>
                                      <p:tavLst>
                                        <p:tav tm="0">
                                          <p:val>
                                            <p:strVal val="#ppt_x"/>
                                          </p:val>
                                        </p:tav>
                                        <p:tav tm="100000">
                                          <p:val>
                                            <p:strVal val="#ppt_x"/>
                                          </p:val>
                                        </p:tav>
                                      </p:tavLst>
                                    </p:anim>
                                    <p:anim calcmode="lin" valueType="num">
                                      <p:cBhvr>
                                        <p:cTn id="44"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49"/>
                                        </p:tgtEl>
                                        <p:attrNameLst>
                                          <p:attrName>style.visibility</p:attrName>
                                        </p:attrNameLst>
                                      </p:cBhvr>
                                      <p:to>
                                        <p:strVal val="visible"/>
                                      </p:to>
                                    </p:set>
                                    <p:animEffect transition="in" filter="wipe(left)">
                                      <p:cBhvr>
                                        <p:cTn id="49" dur="750"/>
                                        <p:tgtEl>
                                          <p:spTgt spid="49"/>
                                        </p:tgtEl>
                                      </p:cBhvr>
                                    </p:animEffect>
                                  </p:childTnLst>
                                </p:cTn>
                              </p:par>
                              <p:par>
                                <p:cTn id="50" presetID="53" presetClass="entr" presetSubtype="16" fill="hold" nodeType="withEffect">
                                  <p:stCondLst>
                                    <p:cond delay="0"/>
                                  </p:stCondLst>
                                  <p:childTnLst>
                                    <p:set>
                                      <p:cBhvr>
                                        <p:cTn id="51" dur="1" fill="hold">
                                          <p:stCondLst>
                                            <p:cond delay="0"/>
                                          </p:stCondLst>
                                        </p:cTn>
                                        <p:tgtEl>
                                          <p:spTgt spid="75"/>
                                        </p:tgtEl>
                                        <p:attrNameLst>
                                          <p:attrName>style.visibility</p:attrName>
                                        </p:attrNameLst>
                                      </p:cBhvr>
                                      <p:to>
                                        <p:strVal val="visible"/>
                                      </p:to>
                                    </p:set>
                                    <p:anim calcmode="lin" valueType="num">
                                      <p:cBhvr>
                                        <p:cTn id="52" dur="750" fill="hold"/>
                                        <p:tgtEl>
                                          <p:spTgt spid="75"/>
                                        </p:tgtEl>
                                        <p:attrNameLst>
                                          <p:attrName>ppt_w</p:attrName>
                                        </p:attrNameLst>
                                      </p:cBhvr>
                                      <p:tavLst>
                                        <p:tav tm="0">
                                          <p:val>
                                            <p:fltVal val="0"/>
                                          </p:val>
                                        </p:tav>
                                        <p:tav tm="100000">
                                          <p:val>
                                            <p:strVal val="#ppt_w"/>
                                          </p:val>
                                        </p:tav>
                                      </p:tavLst>
                                    </p:anim>
                                    <p:anim calcmode="lin" valueType="num">
                                      <p:cBhvr>
                                        <p:cTn id="53" dur="750" fill="hold"/>
                                        <p:tgtEl>
                                          <p:spTgt spid="75"/>
                                        </p:tgtEl>
                                        <p:attrNameLst>
                                          <p:attrName>ppt_h</p:attrName>
                                        </p:attrNameLst>
                                      </p:cBhvr>
                                      <p:tavLst>
                                        <p:tav tm="0">
                                          <p:val>
                                            <p:fltVal val="0"/>
                                          </p:val>
                                        </p:tav>
                                        <p:tav tm="100000">
                                          <p:val>
                                            <p:strVal val="#ppt_h"/>
                                          </p:val>
                                        </p:tav>
                                      </p:tavLst>
                                    </p:anim>
                                    <p:animEffect transition="in" filter="fade">
                                      <p:cBhvr>
                                        <p:cTn id="54" dur="75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62" grpId="0" animBg="1"/>
      <p:bldP spid="7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rot="10800000">
            <a:off x="3652948" y="-702868"/>
            <a:ext cx="6900633" cy="2504286"/>
            <a:chOff x="-245190" y="-810654"/>
            <a:chExt cx="6207888" cy="2252884"/>
          </a:xfrm>
        </p:grpSpPr>
        <p:sp>
          <p:nvSpPr>
            <p:cNvPr id="33" name="Oval 32"/>
            <p:cNvSpPr/>
            <p:nvPr/>
          </p:nvSpPr>
          <p:spPr>
            <a:xfrm>
              <a:off x="59610" y="-810654"/>
              <a:ext cx="5903088" cy="2252884"/>
            </a:xfrm>
            <a:prstGeom prst="ellipse">
              <a:avLst/>
            </a:prstGeom>
            <a:solidFill>
              <a:srgbClr val="FFB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p:cNvSpPr/>
            <p:nvPr/>
          </p:nvSpPr>
          <p:spPr>
            <a:xfrm>
              <a:off x="-92790" y="-810654"/>
              <a:ext cx="5903088" cy="2252884"/>
            </a:xfrm>
            <a:prstGeom prst="ellipse">
              <a:avLst/>
            </a:prstGeom>
            <a:solidFill>
              <a:srgbClr val="FF57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Oval 37"/>
            <p:cNvSpPr/>
            <p:nvPr/>
          </p:nvSpPr>
          <p:spPr>
            <a:xfrm>
              <a:off x="-245190" y="-810654"/>
              <a:ext cx="5903088" cy="2252884"/>
            </a:xfrm>
            <a:prstGeom prst="ellipse">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7533" y="1328623"/>
            <a:ext cx="3286282" cy="2286421"/>
          </a:xfrm>
          <a:prstGeom prst="rect">
            <a:avLst/>
          </a:prstGeom>
        </p:spPr>
      </p:pic>
      <p:grpSp>
        <p:nvGrpSpPr>
          <p:cNvPr id="31" name="Group 30"/>
          <p:cNvGrpSpPr/>
          <p:nvPr/>
        </p:nvGrpSpPr>
        <p:grpSpPr>
          <a:xfrm>
            <a:off x="-1935656" y="-1201063"/>
            <a:ext cx="6900633" cy="2504286"/>
            <a:chOff x="-245190" y="-810654"/>
            <a:chExt cx="6207888" cy="2252884"/>
          </a:xfrm>
        </p:grpSpPr>
        <p:sp>
          <p:nvSpPr>
            <p:cNvPr id="30" name="Oval 29"/>
            <p:cNvSpPr/>
            <p:nvPr/>
          </p:nvSpPr>
          <p:spPr>
            <a:xfrm>
              <a:off x="59610" y="-810654"/>
              <a:ext cx="5903088" cy="2252884"/>
            </a:xfrm>
            <a:prstGeom prst="ellipse">
              <a:avLst/>
            </a:prstGeom>
            <a:solidFill>
              <a:srgbClr val="FFB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Oval 28"/>
            <p:cNvSpPr/>
            <p:nvPr/>
          </p:nvSpPr>
          <p:spPr>
            <a:xfrm>
              <a:off x="-92790" y="-810654"/>
              <a:ext cx="5903088" cy="2252884"/>
            </a:xfrm>
            <a:prstGeom prst="ellipse">
              <a:avLst/>
            </a:prstGeom>
            <a:solidFill>
              <a:srgbClr val="FF57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Oval 27"/>
            <p:cNvSpPr/>
            <p:nvPr/>
          </p:nvSpPr>
          <p:spPr>
            <a:xfrm>
              <a:off x="-245190" y="-810654"/>
              <a:ext cx="5903088" cy="2252884"/>
            </a:xfrm>
            <a:prstGeom prst="ellipse">
              <a:avLst/>
            </a:prstGeom>
            <a:solidFill>
              <a:srgbClr val="1B14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9" name="TextBox 38"/>
          <p:cNvSpPr txBox="1"/>
          <p:nvPr/>
        </p:nvSpPr>
        <p:spPr>
          <a:xfrm>
            <a:off x="3652948" y="661393"/>
            <a:ext cx="4841691" cy="584775"/>
          </a:xfrm>
          <a:prstGeom prst="rect">
            <a:avLst/>
          </a:prstGeom>
          <a:noFill/>
        </p:spPr>
        <p:txBody>
          <a:bodyPr wrap="square" rtlCol="0">
            <a:spAutoFit/>
          </a:bodyPr>
          <a:lstStyle/>
          <a:p>
            <a:pPr algn="r"/>
            <a:r>
              <a:rPr lang="en-GB" sz="3200" dirty="0">
                <a:ln w="19050">
                  <a:noFill/>
                </a:ln>
                <a:solidFill>
                  <a:srgbClr val="1B1464"/>
                </a:solidFill>
                <a:latin typeface="+mj-lt"/>
                <a:ea typeface="BBC Reith Sans Medium" panose="020B0703020204020204" pitchFamily="34" charset="-18"/>
                <a:cs typeface="BBC Reith Sans Medium" panose="020B0703020204020204" pitchFamily="34" charset="-18"/>
              </a:rPr>
              <a:t>Choosing Kindness</a:t>
            </a:r>
          </a:p>
        </p:txBody>
      </p:sp>
      <p:sp>
        <p:nvSpPr>
          <p:cNvPr id="49" name="Rounded Rectangle 48"/>
          <p:cNvSpPr/>
          <p:nvPr/>
        </p:nvSpPr>
        <p:spPr>
          <a:xfrm>
            <a:off x="755650" y="5275915"/>
            <a:ext cx="7632700" cy="816910"/>
          </a:xfrm>
          <a:prstGeom prst="roundRect">
            <a:avLst>
              <a:gd name="adj" fmla="val 10534"/>
            </a:avLst>
          </a:prstGeom>
          <a:solidFill>
            <a:schemeClr val="bg1"/>
          </a:solidFill>
          <a:ln w="28575">
            <a:solidFill>
              <a:srgbClr val="FF577A"/>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pPr algn="ctr"/>
            <a:r>
              <a:rPr lang="en-GB" dirty="0">
                <a:solidFill>
                  <a:srgbClr val="FF577A"/>
                </a:solidFill>
                <a:latin typeface="BBC Reith Sans Medium" panose="020B0703020204020204" pitchFamily="34" charset="-18"/>
                <a:ea typeface="BBC Reith Sans Medium" panose="020B0703020204020204" pitchFamily="34" charset="-18"/>
                <a:cs typeface="BBC Reith Sans Medium" panose="020B0703020204020204" pitchFamily="34" charset="-18"/>
              </a:rPr>
              <a:t>If you are worried about anything at all or have any questions,</a:t>
            </a:r>
          </a:p>
          <a:p>
            <a:pPr algn="ctr"/>
            <a:r>
              <a:rPr lang="en-GB" dirty="0">
                <a:solidFill>
                  <a:srgbClr val="FF577A"/>
                </a:solidFill>
                <a:latin typeface="BBC Reith Sans Medium" panose="020B0703020204020204" pitchFamily="34" charset="-18"/>
                <a:ea typeface="BBC Reith Sans Medium" panose="020B0703020204020204" pitchFamily="34" charset="-18"/>
                <a:cs typeface="BBC Reith Sans Medium" panose="020B0703020204020204" pitchFamily="34" charset="-18"/>
              </a:rPr>
              <a:t>talk to an adult you trust and ask for help.</a:t>
            </a:r>
          </a:p>
        </p:txBody>
      </p:sp>
      <p:sp>
        <p:nvSpPr>
          <p:cNvPr id="62" name="Rounded Rectangle 61"/>
          <p:cNvSpPr/>
          <p:nvPr/>
        </p:nvSpPr>
        <p:spPr>
          <a:xfrm>
            <a:off x="755650" y="4115640"/>
            <a:ext cx="7632700" cy="809443"/>
          </a:xfrm>
          <a:prstGeom prst="roundRect">
            <a:avLst>
              <a:gd name="adj" fmla="val 9035"/>
            </a:avLst>
          </a:prstGeom>
          <a:solidFill>
            <a:srgbClr val="1B1464"/>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pPr algn="ctr"/>
            <a:r>
              <a:rPr lang="en-GB" dirty="0">
                <a:solidFill>
                  <a:schemeClr val="bg1"/>
                </a:solidFill>
                <a:latin typeface="BBC Reith Sans Medium" panose="020B0703020204020204" pitchFamily="34" charset="-18"/>
                <a:ea typeface="BBC Reith Sans Medium" panose="020B0703020204020204" pitchFamily="34" charset="-18"/>
                <a:cs typeface="BBC Reith Sans Medium" panose="020B0703020204020204" pitchFamily="34" charset="-18"/>
              </a:rPr>
              <a:t>By doing a little, we can make a big difference.</a:t>
            </a:r>
          </a:p>
          <a:p>
            <a:pPr algn="ctr"/>
            <a:r>
              <a:rPr lang="en-GB" dirty="0">
                <a:solidFill>
                  <a:schemeClr val="bg1"/>
                </a:solidFill>
                <a:latin typeface="BBC Reith Sans Medium" panose="020B0703020204020204" pitchFamily="34" charset="-18"/>
                <a:ea typeface="BBC Reith Sans Medium" panose="020B0703020204020204" pitchFamily="34" charset="-18"/>
                <a:cs typeface="BBC Reith Sans Medium" panose="020B0703020204020204" pitchFamily="34" charset="-18"/>
              </a:rPr>
              <a:t>Let’s be a class that chooses kindness and says no to bullying!</a:t>
            </a:r>
          </a:p>
        </p:txBody>
      </p:sp>
      <p:grpSp>
        <p:nvGrpSpPr>
          <p:cNvPr id="63" name="Group 62"/>
          <p:cNvGrpSpPr/>
          <p:nvPr/>
        </p:nvGrpSpPr>
        <p:grpSpPr>
          <a:xfrm>
            <a:off x="4491595" y="3954828"/>
            <a:ext cx="321623" cy="321623"/>
            <a:chOff x="2157841" y="2190868"/>
            <a:chExt cx="321623" cy="321623"/>
          </a:xfrm>
        </p:grpSpPr>
        <p:sp>
          <p:nvSpPr>
            <p:cNvPr id="64" name="Oval 63"/>
            <p:cNvSpPr/>
            <p:nvPr/>
          </p:nvSpPr>
          <p:spPr>
            <a:xfrm>
              <a:off x="2157841" y="2190868"/>
              <a:ext cx="321623" cy="321623"/>
            </a:xfrm>
            <a:prstGeom prst="ellipse">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0" tIns="108000" rIns="108000" bIns="108000" rtlCol="0" anchor="ctr">
              <a:spAutoFit/>
            </a:bodyPr>
            <a:lstStyle/>
            <a:p>
              <a:endParaRPr lang="en-GB">
                <a:solidFill>
                  <a:srgbClr val="FF577A"/>
                </a:solidFill>
                <a:latin typeface="BBC Reith Sans Medium" panose="020B0703020204020204" pitchFamily="34" charset="-18"/>
                <a:ea typeface="BBC Reith Sans Medium" panose="020B0703020204020204" pitchFamily="34" charset="-18"/>
                <a:cs typeface="BBC Reith Sans Medium" panose="020B0703020204020204" pitchFamily="34" charset="-18"/>
              </a:endParaRPr>
            </a:p>
          </p:txBody>
        </p:sp>
        <p:grpSp>
          <p:nvGrpSpPr>
            <p:cNvPr id="65" name="Group 64"/>
            <p:cNvGrpSpPr/>
            <p:nvPr/>
          </p:nvGrpSpPr>
          <p:grpSpPr>
            <a:xfrm>
              <a:off x="2264257" y="2299860"/>
              <a:ext cx="108790" cy="103638"/>
              <a:chOff x="2626520" y="1897856"/>
              <a:chExt cx="452436" cy="431011"/>
            </a:xfrm>
          </p:grpSpPr>
          <p:cxnSp>
            <p:nvCxnSpPr>
              <p:cNvPr id="66" name="Straight Arrow Connector 65"/>
              <p:cNvCxnSpPr/>
              <p:nvPr/>
            </p:nvCxnSpPr>
            <p:spPr>
              <a:xfrm>
                <a:off x="2855117" y="1897856"/>
                <a:ext cx="0" cy="283739"/>
              </a:xfrm>
              <a:prstGeom prst="straightConnector1">
                <a:avLst/>
              </a:prstGeom>
              <a:ln w="28575" cap="rnd">
                <a:solidFill>
                  <a:srgbClr val="1B1464"/>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p:nvPr/>
            </p:nvCxnSpPr>
            <p:spPr>
              <a:xfrm flipH="1">
                <a:off x="2850871" y="2055018"/>
                <a:ext cx="228085" cy="78793"/>
              </a:xfrm>
              <a:prstGeom prst="straightConnector1">
                <a:avLst/>
              </a:prstGeom>
              <a:ln w="28575" cap="rnd">
                <a:solidFill>
                  <a:srgbClr val="1B1464"/>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a:off x="2626520" y="2055018"/>
                <a:ext cx="220105" cy="76036"/>
              </a:xfrm>
              <a:prstGeom prst="straightConnector1">
                <a:avLst/>
              </a:prstGeom>
              <a:ln w="28575" cap="rnd">
                <a:solidFill>
                  <a:srgbClr val="1B1464"/>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a:xfrm flipH="1" flipV="1">
                <a:off x="2859367" y="2148545"/>
                <a:ext cx="131481" cy="180318"/>
              </a:xfrm>
              <a:prstGeom prst="straightConnector1">
                <a:avLst/>
              </a:prstGeom>
              <a:ln w="28575" cap="rnd">
                <a:solidFill>
                  <a:srgbClr val="1B1464"/>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p:nvPr/>
            </p:nvCxnSpPr>
            <p:spPr>
              <a:xfrm flipV="1">
                <a:off x="2719386" y="2134018"/>
                <a:ext cx="127239" cy="194849"/>
              </a:xfrm>
              <a:prstGeom prst="straightConnector1">
                <a:avLst/>
              </a:prstGeom>
              <a:ln w="28575" cap="rnd">
                <a:solidFill>
                  <a:srgbClr val="1B1464"/>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grpSp>
        <p:nvGrpSpPr>
          <p:cNvPr id="75" name="Group 74"/>
          <p:cNvGrpSpPr/>
          <p:nvPr/>
        </p:nvGrpSpPr>
        <p:grpSpPr>
          <a:xfrm>
            <a:off x="4411189" y="5104600"/>
            <a:ext cx="321623" cy="321623"/>
            <a:chOff x="2157841" y="2190868"/>
            <a:chExt cx="321623" cy="321623"/>
          </a:xfrm>
        </p:grpSpPr>
        <p:sp>
          <p:nvSpPr>
            <p:cNvPr id="76" name="Oval 75"/>
            <p:cNvSpPr/>
            <p:nvPr/>
          </p:nvSpPr>
          <p:spPr>
            <a:xfrm>
              <a:off x="2157841" y="2190868"/>
              <a:ext cx="321623" cy="321623"/>
            </a:xfrm>
            <a:prstGeom prst="ellipse">
              <a:avLst/>
            </a:prstGeom>
            <a:solidFill>
              <a:schemeClr val="bg1"/>
            </a:solidFill>
            <a:ln w="28575">
              <a:solidFill>
                <a:srgbClr val="FF577A"/>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0" tIns="108000" rIns="108000" bIns="108000" rtlCol="0" anchor="ctr">
              <a:spAutoFit/>
            </a:bodyPr>
            <a:lstStyle/>
            <a:p>
              <a:endParaRPr lang="en-GB">
                <a:solidFill>
                  <a:srgbClr val="FF577A"/>
                </a:solidFill>
                <a:latin typeface="BBC Reith Sans Medium" panose="020B0703020204020204" pitchFamily="34" charset="-18"/>
                <a:ea typeface="BBC Reith Sans Medium" panose="020B0703020204020204" pitchFamily="34" charset="-18"/>
                <a:cs typeface="BBC Reith Sans Medium" panose="020B0703020204020204" pitchFamily="34" charset="-18"/>
              </a:endParaRPr>
            </a:p>
          </p:txBody>
        </p:sp>
        <p:grpSp>
          <p:nvGrpSpPr>
            <p:cNvPr id="77" name="Group 76"/>
            <p:cNvGrpSpPr/>
            <p:nvPr/>
          </p:nvGrpSpPr>
          <p:grpSpPr>
            <a:xfrm>
              <a:off x="2264257" y="2299860"/>
              <a:ext cx="108790" cy="103638"/>
              <a:chOff x="2626520" y="1897856"/>
              <a:chExt cx="452436" cy="431011"/>
            </a:xfrm>
          </p:grpSpPr>
          <p:cxnSp>
            <p:nvCxnSpPr>
              <p:cNvPr id="78" name="Straight Arrow Connector 77"/>
              <p:cNvCxnSpPr/>
              <p:nvPr/>
            </p:nvCxnSpPr>
            <p:spPr>
              <a:xfrm>
                <a:off x="2855117" y="1897856"/>
                <a:ext cx="0" cy="283739"/>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5" name="Straight Arrow Connector 104"/>
              <p:cNvCxnSpPr/>
              <p:nvPr/>
            </p:nvCxnSpPr>
            <p:spPr>
              <a:xfrm flipH="1">
                <a:off x="2850871" y="2055018"/>
                <a:ext cx="228085" cy="78793"/>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6" name="Straight Arrow Connector 105"/>
              <p:cNvCxnSpPr/>
              <p:nvPr/>
            </p:nvCxnSpPr>
            <p:spPr>
              <a:xfrm>
                <a:off x="2626520" y="2055018"/>
                <a:ext cx="220105" cy="76036"/>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7" name="Straight Arrow Connector 106"/>
              <p:cNvCxnSpPr/>
              <p:nvPr/>
            </p:nvCxnSpPr>
            <p:spPr>
              <a:xfrm flipH="1" flipV="1">
                <a:off x="2859367" y="2148545"/>
                <a:ext cx="131481" cy="180318"/>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8" name="Straight Arrow Connector 107"/>
              <p:cNvCxnSpPr/>
              <p:nvPr/>
            </p:nvCxnSpPr>
            <p:spPr>
              <a:xfrm flipV="1">
                <a:off x="2719386" y="2134018"/>
                <a:ext cx="127239" cy="194849"/>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pic>
        <p:nvPicPr>
          <p:cNvPr id="11" name="Picture 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9389" y="1104201"/>
            <a:ext cx="3821219" cy="2840267"/>
          </a:xfrm>
          <a:prstGeom prst="rect">
            <a:avLst/>
          </a:prstGeom>
        </p:spPr>
      </p:pic>
      <p:sp>
        <p:nvSpPr>
          <p:cNvPr id="35" name="TextBox 34"/>
          <p:cNvSpPr txBox="1"/>
          <p:nvPr/>
        </p:nvSpPr>
        <p:spPr>
          <a:xfrm>
            <a:off x="644537" y="227044"/>
            <a:ext cx="4841691" cy="707886"/>
          </a:xfrm>
          <a:prstGeom prst="rect">
            <a:avLst/>
          </a:prstGeom>
          <a:noFill/>
        </p:spPr>
        <p:txBody>
          <a:bodyPr wrap="square" rtlCol="0">
            <a:spAutoFit/>
          </a:bodyPr>
          <a:lstStyle/>
          <a:p>
            <a:r>
              <a:rPr lang="en-GB" sz="4000" dirty="0">
                <a:ln w="19050">
                  <a:noFill/>
                </a:ln>
                <a:solidFill>
                  <a:schemeClr val="bg1"/>
                </a:solidFill>
                <a:latin typeface="BBC Reith Sans Medium" panose="020B0703020204020204" pitchFamily="34" charset="-18"/>
                <a:ea typeface="BBC Reith Sans Medium" panose="020B0703020204020204" pitchFamily="34" charset="-18"/>
                <a:cs typeface="BBC Reith Sans Medium" panose="020B0703020204020204" pitchFamily="34" charset="-18"/>
              </a:rPr>
              <a:t>Reflecting </a:t>
            </a:r>
          </a:p>
        </p:txBody>
      </p:sp>
    </p:spTree>
    <p:extLst>
      <p:ext uri="{BB962C8B-B14F-4D97-AF65-F5344CB8AC3E}">
        <p14:creationId xmlns:p14="http://schemas.microsoft.com/office/powerpoint/2010/main" val="909231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750"/>
                                        <p:tgtEl>
                                          <p:spTgt spid="62"/>
                                        </p:tgtEl>
                                      </p:cBhvr>
                                    </p:animEffect>
                                  </p:childTnLst>
                                </p:cTn>
                              </p:par>
                              <p:par>
                                <p:cTn id="8" presetID="53" presetClass="entr" presetSubtype="16" fill="hold" nodeType="withEffect">
                                  <p:stCondLst>
                                    <p:cond delay="0"/>
                                  </p:stCondLst>
                                  <p:childTnLst>
                                    <p:set>
                                      <p:cBhvr>
                                        <p:cTn id="9" dur="1" fill="hold">
                                          <p:stCondLst>
                                            <p:cond delay="0"/>
                                          </p:stCondLst>
                                        </p:cTn>
                                        <p:tgtEl>
                                          <p:spTgt spid="63"/>
                                        </p:tgtEl>
                                        <p:attrNameLst>
                                          <p:attrName>style.visibility</p:attrName>
                                        </p:attrNameLst>
                                      </p:cBhvr>
                                      <p:to>
                                        <p:strVal val="visible"/>
                                      </p:to>
                                    </p:set>
                                    <p:anim calcmode="lin" valueType="num">
                                      <p:cBhvr>
                                        <p:cTn id="10" dur="750" fill="hold"/>
                                        <p:tgtEl>
                                          <p:spTgt spid="63"/>
                                        </p:tgtEl>
                                        <p:attrNameLst>
                                          <p:attrName>ppt_w</p:attrName>
                                        </p:attrNameLst>
                                      </p:cBhvr>
                                      <p:tavLst>
                                        <p:tav tm="0">
                                          <p:val>
                                            <p:fltVal val="0"/>
                                          </p:val>
                                        </p:tav>
                                        <p:tav tm="100000">
                                          <p:val>
                                            <p:strVal val="#ppt_w"/>
                                          </p:val>
                                        </p:tav>
                                      </p:tavLst>
                                    </p:anim>
                                    <p:anim calcmode="lin" valueType="num">
                                      <p:cBhvr>
                                        <p:cTn id="11" dur="750" fill="hold"/>
                                        <p:tgtEl>
                                          <p:spTgt spid="63"/>
                                        </p:tgtEl>
                                        <p:attrNameLst>
                                          <p:attrName>ppt_h</p:attrName>
                                        </p:attrNameLst>
                                      </p:cBhvr>
                                      <p:tavLst>
                                        <p:tav tm="0">
                                          <p:val>
                                            <p:fltVal val="0"/>
                                          </p:val>
                                        </p:tav>
                                        <p:tav tm="100000">
                                          <p:val>
                                            <p:strVal val="#ppt_h"/>
                                          </p:val>
                                        </p:tav>
                                      </p:tavLst>
                                    </p:anim>
                                    <p:animEffect transition="in" filter="fade">
                                      <p:cBhvr>
                                        <p:cTn id="12" dur="750"/>
                                        <p:tgtEl>
                                          <p:spTgt spid="6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wipe(left)">
                                      <p:cBhvr>
                                        <p:cTn id="17" dur="750"/>
                                        <p:tgtEl>
                                          <p:spTgt spid="49"/>
                                        </p:tgtEl>
                                      </p:cBhvr>
                                    </p:animEffect>
                                  </p:childTnLst>
                                </p:cTn>
                              </p:par>
                              <p:par>
                                <p:cTn id="18" presetID="53" presetClass="entr" presetSubtype="16" fill="hold" nodeType="withEffect">
                                  <p:stCondLst>
                                    <p:cond delay="0"/>
                                  </p:stCondLst>
                                  <p:childTnLst>
                                    <p:set>
                                      <p:cBhvr>
                                        <p:cTn id="19" dur="1" fill="hold">
                                          <p:stCondLst>
                                            <p:cond delay="0"/>
                                          </p:stCondLst>
                                        </p:cTn>
                                        <p:tgtEl>
                                          <p:spTgt spid="75"/>
                                        </p:tgtEl>
                                        <p:attrNameLst>
                                          <p:attrName>style.visibility</p:attrName>
                                        </p:attrNameLst>
                                      </p:cBhvr>
                                      <p:to>
                                        <p:strVal val="visible"/>
                                      </p:to>
                                    </p:set>
                                    <p:anim calcmode="lin" valueType="num">
                                      <p:cBhvr>
                                        <p:cTn id="20" dur="750" fill="hold"/>
                                        <p:tgtEl>
                                          <p:spTgt spid="75"/>
                                        </p:tgtEl>
                                        <p:attrNameLst>
                                          <p:attrName>ppt_w</p:attrName>
                                        </p:attrNameLst>
                                      </p:cBhvr>
                                      <p:tavLst>
                                        <p:tav tm="0">
                                          <p:val>
                                            <p:fltVal val="0"/>
                                          </p:val>
                                        </p:tav>
                                        <p:tav tm="100000">
                                          <p:val>
                                            <p:strVal val="#ppt_w"/>
                                          </p:val>
                                        </p:tav>
                                      </p:tavLst>
                                    </p:anim>
                                    <p:anim calcmode="lin" valueType="num">
                                      <p:cBhvr>
                                        <p:cTn id="21" dur="750" fill="hold"/>
                                        <p:tgtEl>
                                          <p:spTgt spid="75"/>
                                        </p:tgtEl>
                                        <p:attrNameLst>
                                          <p:attrName>ppt_h</p:attrName>
                                        </p:attrNameLst>
                                      </p:cBhvr>
                                      <p:tavLst>
                                        <p:tav tm="0">
                                          <p:val>
                                            <p:fltVal val="0"/>
                                          </p:val>
                                        </p:tav>
                                        <p:tav tm="100000">
                                          <p:val>
                                            <p:strVal val="#ppt_h"/>
                                          </p:val>
                                        </p:tav>
                                      </p:tavLst>
                                    </p:anim>
                                    <p:animEffect transition="in" filter="fade">
                                      <p:cBhvr>
                                        <p:cTn id="22" dur="75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6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ounded Rectangle 24"/>
          <p:cNvSpPr/>
          <p:nvPr/>
        </p:nvSpPr>
        <p:spPr bwMode="auto">
          <a:xfrm>
            <a:off x="503239" y="2930434"/>
            <a:ext cx="8137524" cy="3414803"/>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24" name="Rounded Rectangle 23"/>
          <p:cNvSpPr/>
          <p:nvPr/>
        </p:nvSpPr>
        <p:spPr bwMode="auto">
          <a:xfrm>
            <a:off x="503239" y="512763"/>
            <a:ext cx="8137524" cy="2193019"/>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11" name="Title 1"/>
          <p:cNvSpPr txBox="1">
            <a:spLocks/>
          </p:cNvSpPr>
          <p:nvPr/>
        </p:nvSpPr>
        <p:spPr>
          <a:xfrm>
            <a:off x="628650" y="3071286"/>
            <a:ext cx="7886700" cy="540000"/>
          </a:xfrm>
          <a:prstGeom prst="rect">
            <a:avLst/>
          </a:prstGeom>
        </p:spPr>
        <p:txBody>
          <a:bodyPr lIns="0" tIns="0" rIns="0" bIns="0" anchor="ctr" anchorCtr="1">
            <a:noAutofit/>
          </a:bodyPr>
          <a:lstStyle>
            <a:lvl1pPr algn="l" defTabSz="914400" rtl="0" eaLnBrk="1" latinLnBrk="0" hangingPunct="1">
              <a:lnSpc>
                <a:spcPct val="90000"/>
              </a:lnSpc>
              <a:spcBef>
                <a:spcPct val="0"/>
              </a:spcBef>
              <a:buNone/>
              <a:defRPr sz="4000" b="1" kern="1200">
                <a:solidFill>
                  <a:schemeClr val="tx1"/>
                </a:solidFill>
                <a:latin typeface="Sassoon Infant Md" panose="02000603050000020003" pitchFamily="50" charset="0"/>
                <a:ea typeface="+mj-ea"/>
                <a:cs typeface="+mj-cs"/>
              </a:defRPr>
            </a:lvl1pPr>
          </a:lstStyle>
          <a:p>
            <a:r>
              <a:rPr lang="en-US" sz="3600" dirty="0">
                <a:latin typeface="+mn-lt"/>
              </a:rPr>
              <a:t>Success Criteria</a:t>
            </a:r>
          </a:p>
        </p:txBody>
      </p:sp>
      <p:sp>
        <p:nvSpPr>
          <p:cNvPr id="12" name="Title 1"/>
          <p:cNvSpPr txBox="1">
            <a:spLocks/>
          </p:cNvSpPr>
          <p:nvPr/>
        </p:nvSpPr>
        <p:spPr>
          <a:xfrm>
            <a:off x="628648" y="734785"/>
            <a:ext cx="7886700" cy="540000"/>
          </a:xfrm>
          <a:prstGeom prst="rect">
            <a:avLst/>
          </a:prstGeom>
        </p:spPr>
        <p:txBody>
          <a:bodyPr lIns="0" tIns="0" rIns="0" bIns="0" anchor="ctr" anchorCtr="1">
            <a:noAutofit/>
          </a:bodyPr>
          <a:lstStyle>
            <a:lvl1pPr algn="l" defTabSz="914400" rtl="0" eaLnBrk="1" latinLnBrk="0" hangingPunct="1">
              <a:lnSpc>
                <a:spcPct val="90000"/>
              </a:lnSpc>
              <a:spcBef>
                <a:spcPct val="0"/>
              </a:spcBef>
              <a:buNone/>
              <a:defRPr sz="4000" b="1" kern="1200">
                <a:solidFill>
                  <a:schemeClr val="tx1"/>
                </a:solidFill>
                <a:latin typeface="Sassoon Infant Md" panose="02000603050000020003" pitchFamily="50" charset="0"/>
                <a:ea typeface="+mj-ea"/>
                <a:cs typeface="+mj-cs"/>
              </a:defRPr>
            </a:lvl1pPr>
          </a:lstStyle>
          <a:p>
            <a:r>
              <a:rPr lang="en-US" sz="3600" dirty="0">
                <a:latin typeface="+mn-lt"/>
              </a:rPr>
              <a:t>Aim</a:t>
            </a:r>
          </a:p>
        </p:txBody>
      </p:sp>
      <p:sp>
        <p:nvSpPr>
          <p:cNvPr id="16" name="Content Placeholder 15"/>
          <p:cNvSpPr>
            <a:spLocks noGrp="1"/>
          </p:cNvSpPr>
          <p:nvPr>
            <p:ph idx="4294967295"/>
          </p:nvPr>
        </p:nvSpPr>
        <p:spPr>
          <a:xfrm>
            <a:off x="628650" y="1127760"/>
            <a:ext cx="7886700" cy="1409700"/>
          </a:xfrm>
        </p:spPr>
        <p:txBody>
          <a:bodyPr>
            <a:noAutofit/>
          </a:bodyPr>
          <a:lstStyle/>
          <a:p>
            <a:r>
              <a:rPr lang="en-GB" dirty="0">
                <a:latin typeface="+mn-lt"/>
              </a:rPr>
              <a:t>I can talk about what bullying is and think about what we can all do to help make it stop.</a:t>
            </a:r>
            <a:endParaRPr lang="en-GB" sz="1800" dirty="0">
              <a:latin typeface="+mn-lt"/>
            </a:endParaRPr>
          </a:p>
        </p:txBody>
      </p:sp>
      <p:sp>
        <p:nvSpPr>
          <p:cNvPr id="20" name="Content Placeholder 15"/>
          <p:cNvSpPr txBox="1">
            <a:spLocks/>
          </p:cNvSpPr>
          <p:nvPr/>
        </p:nvSpPr>
        <p:spPr>
          <a:xfrm>
            <a:off x="628650" y="3466803"/>
            <a:ext cx="7886700" cy="2626022"/>
          </a:xfrm>
          <a:prstGeom prst="rect">
            <a:avLst/>
          </a:prstGeom>
          <a:noFill/>
          <a:ln w="25400">
            <a:noFill/>
          </a:ln>
        </p:spPr>
        <p:txBody>
          <a:bodyPr vert="horz" lIns="180000" tIns="252000" rIns="252000" bIns="18000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anose="02000503030000020003" pitchFamily="50" charset="0"/>
                <a:ea typeface="Twinkl"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anose="02000503030000020003" pitchFamily="50" charset="0"/>
                <a:ea typeface="Twinkl"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anose="02000503030000020003" pitchFamily="50" charset="0"/>
                <a:ea typeface="Twinkl"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anose="02000503030000020003" pitchFamily="50" charset="0"/>
                <a:ea typeface="Twinkl"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anose="02000503030000020003" pitchFamily="50" charset="0"/>
                <a:ea typeface="Twinkl"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latin typeface="+mn-lt"/>
              </a:rPr>
              <a:t>I can explain what bullying is.</a:t>
            </a:r>
          </a:p>
          <a:p>
            <a:r>
              <a:rPr lang="en-GB" dirty="0">
                <a:latin typeface="+mn-lt"/>
              </a:rPr>
              <a:t>I can describe some of the effects of bullying.</a:t>
            </a:r>
          </a:p>
          <a:p>
            <a:r>
              <a:rPr lang="en-GB" dirty="0">
                <a:latin typeface="+mn-lt"/>
              </a:rPr>
              <a:t>I know what to do if bullying happens to me or I see it happening to someone else.</a:t>
            </a:r>
          </a:p>
          <a:p>
            <a:r>
              <a:rPr lang="en-GB" dirty="0">
                <a:latin typeface="+mn-lt"/>
              </a:rPr>
              <a:t>I can think about what I am going to do to show kindness to all people.</a:t>
            </a:r>
          </a:p>
        </p:txBody>
      </p:sp>
    </p:spTree>
    <p:extLst>
      <p:ext uri="{BB962C8B-B14F-4D97-AF65-F5344CB8AC3E}">
        <p14:creationId xmlns:p14="http://schemas.microsoft.com/office/powerpoint/2010/main" val="36925239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4730044" y="765176"/>
            <a:ext cx="3658306" cy="5327650"/>
          </a:xfrm>
          <a:prstGeom prst="roundRect">
            <a:avLst>
              <a:gd name="adj" fmla="val 3373"/>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noAutofit/>
          </a:bodyPr>
          <a:lstStyle/>
          <a:p>
            <a:r>
              <a:rPr lang="en-GB" sz="1600" dirty="0">
                <a:solidFill>
                  <a:srgbClr val="1B1464"/>
                </a:solidFill>
                <a:latin typeface="BBC Reith Sans XBold" panose="020B0803020204020204" pitchFamily="34" charset="-18"/>
                <a:ea typeface="BBC Reith Sans XBold" panose="020B0803020204020204" pitchFamily="34" charset="-18"/>
                <a:cs typeface="BBC Reith Sans XBold" panose="020B0803020204020204" pitchFamily="34" charset="-18"/>
                <a:hlinkClick r:id="rId2"/>
              </a:rPr>
              <a:t>Natterhub</a:t>
            </a:r>
            <a:r>
              <a:rPr lang="en-GB" sz="1600" dirty="0">
                <a:solidFill>
                  <a:srgbClr val="1B1464"/>
                </a:solidFill>
                <a:latin typeface="BBC Reith Sans" panose="020B0603020204020204" pitchFamily="34" charset="-18"/>
                <a:ea typeface="BBC Reith Sans" panose="020B0603020204020204" pitchFamily="34" charset="-18"/>
                <a:cs typeface="BBC Reith Sans" panose="020B0603020204020204" pitchFamily="34" charset="-18"/>
              </a:rPr>
              <a:t> is an interactive online safety platform for primary schools.</a:t>
            </a:r>
          </a:p>
          <a:p>
            <a:endParaRPr lang="en-GB" sz="1600" dirty="0">
              <a:solidFill>
                <a:srgbClr val="1B1464"/>
              </a:solidFill>
              <a:latin typeface="BBC Reith Sans" panose="020B0603020204020204" pitchFamily="34" charset="-18"/>
              <a:ea typeface="BBC Reith Sans" panose="020B0603020204020204" pitchFamily="34" charset="-18"/>
              <a:cs typeface="BBC Reith Sans" panose="020B0603020204020204" pitchFamily="34" charset="-18"/>
            </a:endParaRPr>
          </a:p>
          <a:p>
            <a:r>
              <a:rPr lang="en-GB" sz="1600" dirty="0">
                <a:solidFill>
                  <a:srgbClr val="1B1464"/>
                </a:solidFill>
                <a:latin typeface="BBC Reith Sans" panose="020B0603020204020204" pitchFamily="34" charset="-18"/>
                <a:ea typeface="BBC Reith Sans" panose="020B0603020204020204" pitchFamily="34" charset="-18"/>
                <a:cs typeface="BBC Reith Sans" panose="020B0603020204020204" pitchFamily="34" charset="-18"/>
              </a:rPr>
              <a:t>With over 300 interactive lessons, quizzes, activities, all aligned to the curriculum, assessed and tracked for teachers, it’s a one stop online safety hub! There’s even a safe space to practise online safety skills so Natterhub can prepare children to be safe and savvy internet users.</a:t>
            </a:r>
          </a:p>
          <a:p>
            <a:endParaRPr lang="en-GB" sz="1600" dirty="0">
              <a:solidFill>
                <a:srgbClr val="1B1464"/>
              </a:solidFill>
              <a:latin typeface="BBC Reith Sans" panose="020B0603020204020204" pitchFamily="34" charset="-18"/>
              <a:ea typeface="BBC Reith Sans" panose="020B0603020204020204" pitchFamily="34" charset="-18"/>
              <a:cs typeface="BBC Reith Sans" panose="020B0603020204020204" pitchFamily="34" charset="-18"/>
            </a:endParaRPr>
          </a:p>
          <a:p>
            <a:r>
              <a:rPr lang="en-GB" sz="1600" dirty="0">
                <a:solidFill>
                  <a:srgbClr val="1B1464"/>
                </a:solidFill>
                <a:latin typeface="BBC Reith Sans" panose="020B0603020204020204" pitchFamily="34" charset="-18"/>
                <a:ea typeface="BBC Reith Sans" panose="020B0603020204020204" pitchFamily="34" charset="-18"/>
                <a:cs typeface="BBC Reith Sans" panose="020B0603020204020204" pitchFamily="34" charset="-18"/>
              </a:rPr>
              <a:t>Think of Natterhub as your whole school online safeguarding, media literacy and digital wellbeing solution. </a:t>
            </a:r>
          </a:p>
        </p:txBody>
      </p:sp>
      <p:sp>
        <p:nvSpPr>
          <p:cNvPr id="9" name="Rounded Rectangle 8"/>
          <p:cNvSpPr/>
          <p:nvPr/>
        </p:nvSpPr>
        <p:spPr>
          <a:xfrm>
            <a:off x="755650" y="765176"/>
            <a:ext cx="3658306" cy="5327650"/>
          </a:xfrm>
          <a:prstGeom prst="roundRect">
            <a:avLst>
              <a:gd name="adj" fmla="val 3373"/>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noAutofit/>
          </a:bodyPr>
          <a:lstStyle/>
          <a:p>
            <a:r>
              <a:rPr lang="en-GB" sz="1510" dirty="0">
                <a:solidFill>
                  <a:srgbClr val="1B1464"/>
                </a:solidFill>
                <a:latin typeface="BBC Reith Sans XBold" panose="020B0803020204020204" pitchFamily="34" charset="-18"/>
                <a:ea typeface="BBC Reith Sans XBold" panose="020B0803020204020204" pitchFamily="34" charset="-18"/>
                <a:cs typeface="BBC Reith Sans XBold" panose="020B0803020204020204" pitchFamily="34" charset="-18"/>
                <a:hlinkClick r:id="rId3"/>
              </a:rPr>
              <a:t>BBC Own It</a:t>
            </a:r>
            <a:r>
              <a:rPr lang="en-GB" sz="1510" dirty="0">
                <a:solidFill>
                  <a:srgbClr val="1B1464"/>
                </a:solidFill>
                <a:latin typeface="BBC Reith Sans XBold" panose="020B0803020204020204" pitchFamily="34" charset="-18"/>
                <a:ea typeface="BBC Reith Sans XBold" panose="020B0803020204020204" pitchFamily="34" charset="-18"/>
                <a:cs typeface="BBC Reith Sans XBold" panose="020B0803020204020204" pitchFamily="34" charset="-18"/>
              </a:rPr>
              <a:t> </a:t>
            </a:r>
            <a:r>
              <a:rPr lang="en-GB" sz="1510" dirty="0">
                <a:solidFill>
                  <a:srgbClr val="1B1464"/>
                </a:solidFill>
                <a:latin typeface="BBC Reith Sans" panose="020B0603020204020204" pitchFamily="34" charset="-18"/>
                <a:ea typeface="BBC Reith Sans" panose="020B0603020204020204" pitchFamily="34" charset="-18"/>
                <a:cs typeface="BBC Reith Sans" panose="020B0603020204020204" pitchFamily="34" charset="-18"/>
              </a:rPr>
              <a:t>is there to help you be the boss of your online life. There’s help and advice for any problems you might face online and tips and inspiration to make the most of your digital world.</a:t>
            </a:r>
          </a:p>
          <a:p>
            <a:r>
              <a:rPr lang="en-GB" sz="1510" dirty="0">
                <a:solidFill>
                  <a:srgbClr val="1B1464"/>
                </a:solidFill>
                <a:latin typeface="BBC Reith Sans" panose="020B0603020204020204" pitchFamily="34" charset="-18"/>
                <a:ea typeface="BBC Reith Sans" panose="020B0603020204020204" pitchFamily="34" charset="-18"/>
                <a:cs typeface="BBC Reith Sans" panose="020B0603020204020204" pitchFamily="34" charset="-18"/>
              </a:rPr>
              <a:t> </a:t>
            </a:r>
          </a:p>
          <a:p>
            <a:r>
              <a:rPr lang="en-GB" sz="1510" dirty="0">
                <a:solidFill>
                  <a:srgbClr val="1B1464"/>
                </a:solidFill>
                <a:latin typeface="BBC Reith Sans" panose="020B0603020204020204" pitchFamily="34" charset="-18"/>
                <a:ea typeface="BBC Reith Sans" panose="020B0603020204020204" pitchFamily="34" charset="-18"/>
                <a:cs typeface="BBC Reith Sans" panose="020B0603020204020204" pitchFamily="34" charset="-18"/>
              </a:rPr>
              <a:t>The website is full of videos, articles and quizzes, covering everything from your relationships online, to</a:t>
            </a:r>
          </a:p>
          <a:p>
            <a:r>
              <a:rPr lang="en-GB" sz="1510" dirty="0">
                <a:solidFill>
                  <a:srgbClr val="1B1464"/>
                </a:solidFill>
                <a:latin typeface="BBC Reith Sans" panose="020B0603020204020204" pitchFamily="34" charset="-18"/>
                <a:ea typeface="BBC Reith Sans" panose="020B0603020204020204" pitchFamily="34" charset="-18"/>
                <a:cs typeface="BBC Reith Sans" panose="020B0603020204020204" pitchFamily="34" charset="-18"/>
              </a:rPr>
              <a:t>self-esteem, to all the things you’re passionate about like </a:t>
            </a:r>
            <a:r>
              <a:rPr lang="en-GB" sz="1510" dirty="0" err="1">
                <a:solidFill>
                  <a:srgbClr val="1B1464"/>
                </a:solidFill>
                <a:latin typeface="BBC Reith Sans" panose="020B0603020204020204" pitchFamily="34" charset="-18"/>
                <a:ea typeface="BBC Reith Sans" panose="020B0603020204020204" pitchFamily="34" charset="-18"/>
                <a:cs typeface="BBC Reith Sans" panose="020B0603020204020204" pitchFamily="34" charset="-18"/>
              </a:rPr>
              <a:t>vlogging</a:t>
            </a:r>
            <a:r>
              <a:rPr lang="en-GB" sz="1510" dirty="0">
                <a:solidFill>
                  <a:srgbClr val="1B1464"/>
                </a:solidFill>
                <a:latin typeface="BBC Reith Sans" panose="020B0603020204020204" pitchFamily="34" charset="-18"/>
                <a:ea typeface="BBC Reith Sans" panose="020B0603020204020204" pitchFamily="34" charset="-18"/>
                <a:cs typeface="BBC Reith Sans" panose="020B0603020204020204" pitchFamily="34" charset="-18"/>
              </a:rPr>
              <a:t> and gaming.  Meanwhile, the Own It keyboard and app is on hand with advice whenever you type, and allows you to track your feelings and find help whenever you need it most.</a:t>
            </a:r>
          </a:p>
        </p:txBody>
      </p:sp>
      <p:pic>
        <p:nvPicPr>
          <p:cNvPr id="10" name="Picture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65382" y="913834"/>
            <a:ext cx="2638842" cy="962362"/>
          </a:xfrm>
          <a:prstGeom prst="rect">
            <a:avLst/>
          </a:prstGeom>
        </p:spPr>
      </p:pic>
      <p:pic>
        <p:nvPicPr>
          <p:cNvPr id="11" name="Picture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915606" y="815966"/>
            <a:ext cx="3287182" cy="1238612"/>
          </a:xfrm>
          <a:prstGeom prst="rect">
            <a:avLst/>
          </a:prstGeom>
        </p:spPr>
      </p:pic>
    </p:spTree>
    <p:extLst>
      <p:ext uri="{BB962C8B-B14F-4D97-AF65-F5344CB8AC3E}">
        <p14:creationId xmlns:p14="http://schemas.microsoft.com/office/powerpoint/2010/main" val="14649251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ounded Rectangle 24"/>
          <p:cNvSpPr/>
          <p:nvPr/>
        </p:nvSpPr>
        <p:spPr bwMode="auto">
          <a:xfrm>
            <a:off x="503239" y="2930434"/>
            <a:ext cx="8137524" cy="3414803"/>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24" name="Rounded Rectangle 23"/>
          <p:cNvSpPr/>
          <p:nvPr/>
        </p:nvSpPr>
        <p:spPr bwMode="auto">
          <a:xfrm>
            <a:off x="503239" y="512763"/>
            <a:ext cx="8137524" cy="2193019"/>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11" name="Title 1"/>
          <p:cNvSpPr txBox="1">
            <a:spLocks/>
          </p:cNvSpPr>
          <p:nvPr/>
        </p:nvSpPr>
        <p:spPr>
          <a:xfrm>
            <a:off x="628650" y="3071286"/>
            <a:ext cx="7886700" cy="540000"/>
          </a:xfrm>
          <a:prstGeom prst="rect">
            <a:avLst/>
          </a:prstGeom>
        </p:spPr>
        <p:txBody>
          <a:bodyPr lIns="0" tIns="0" rIns="0" bIns="0" anchor="ctr" anchorCtr="1">
            <a:noAutofit/>
          </a:bodyPr>
          <a:lstStyle>
            <a:lvl1pPr algn="l" defTabSz="914400" rtl="0" eaLnBrk="1" latinLnBrk="0" hangingPunct="1">
              <a:lnSpc>
                <a:spcPct val="90000"/>
              </a:lnSpc>
              <a:spcBef>
                <a:spcPct val="0"/>
              </a:spcBef>
              <a:buNone/>
              <a:defRPr sz="4000" b="1" kern="1200">
                <a:solidFill>
                  <a:schemeClr val="tx1"/>
                </a:solidFill>
                <a:latin typeface="Sassoon Infant Md" panose="02000603050000020003" pitchFamily="50" charset="0"/>
                <a:ea typeface="+mj-ea"/>
                <a:cs typeface="+mj-cs"/>
              </a:defRPr>
            </a:lvl1pPr>
          </a:lstStyle>
          <a:p>
            <a:r>
              <a:rPr lang="en-US" sz="3600" dirty="0">
                <a:latin typeface="+mn-lt"/>
              </a:rPr>
              <a:t>Success Criteria</a:t>
            </a:r>
          </a:p>
        </p:txBody>
      </p:sp>
      <p:sp>
        <p:nvSpPr>
          <p:cNvPr id="12" name="Title 1"/>
          <p:cNvSpPr txBox="1">
            <a:spLocks/>
          </p:cNvSpPr>
          <p:nvPr/>
        </p:nvSpPr>
        <p:spPr>
          <a:xfrm>
            <a:off x="628648" y="734785"/>
            <a:ext cx="7886700" cy="540000"/>
          </a:xfrm>
          <a:prstGeom prst="rect">
            <a:avLst/>
          </a:prstGeom>
        </p:spPr>
        <p:txBody>
          <a:bodyPr lIns="0" tIns="0" rIns="0" bIns="0" anchor="ctr" anchorCtr="1">
            <a:noAutofit/>
          </a:bodyPr>
          <a:lstStyle>
            <a:lvl1pPr algn="l" defTabSz="914400" rtl="0" eaLnBrk="1" latinLnBrk="0" hangingPunct="1">
              <a:lnSpc>
                <a:spcPct val="90000"/>
              </a:lnSpc>
              <a:spcBef>
                <a:spcPct val="0"/>
              </a:spcBef>
              <a:buNone/>
              <a:defRPr sz="4000" b="1" kern="1200">
                <a:solidFill>
                  <a:schemeClr val="tx1"/>
                </a:solidFill>
                <a:latin typeface="Sassoon Infant Md" panose="02000603050000020003" pitchFamily="50" charset="0"/>
                <a:ea typeface="+mj-ea"/>
                <a:cs typeface="+mj-cs"/>
              </a:defRPr>
            </a:lvl1pPr>
          </a:lstStyle>
          <a:p>
            <a:r>
              <a:rPr lang="en-US" sz="3600" dirty="0">
                <a:latin typeface="+mn-lt"/>
              </a:rPr>
              <a:t>Aim</a:t>
            </a:r>
          </a:p>
        </p:txBody>
      </p:sp>
      <p:sp>
        <p:nvSpPr>
          <p:cNvPr id="16" name="Content Placeholder 15"/>
          <p:cNvSpPr>
            <a:spLocks noGrp="1"/>
          </p:cNvSpPr>
          <p:nvPr>
            <p:ph idx="4294967295"/>
          </p:nvPr>
        </p:nvSpPr>
        <p:spPr>
          <a:xfrm>
            <a:off x="628650" y="1127760"/>
            <a:ext cx="7886700" cy="1409700"/>
          </a:xfrm>
        </p:spPr>
        <p:txBody>
          <a:bodyPr>
            <a:noAutofit/>
          </a:bodyPr>
          <a:lstStyle/>
          <a:p>
            <a:r>
              <a:rPr lang="en-GB" dirty="0">
                <a:latin typeface="+mn-lt"/>
              </a:rPr>
              <a:t>I can talk about what bullying is and think about what we can all do to help make it stop.</a:t>
            </a:r>
            <a:endParaRPr lang="en-GB" sz="1800" dirty="0">
              <a:latin typeface="+mn-lt"/>
            </a:endParaRPr>
          </a:p>
        </p:txBody>
      </p:sp>
      <p:sp>
        <p:nvSpPr>
          <p:cNvPr id="20" name="Content Placeholder 15"/>
          <p:cNvSpPr txBox="1">
            <a:spLocks/>
          </p:cNvSpPr>
          <p:nvPr/>
        </p:nvSpPr>
        <p:spPr>
          <a:xfrm>
            <a:off x="628650" y="3466803"/>
            <a:ext cx="7886700" cy="2626022"/>
          </a:xfrm>
          <a:prstGeom prst="rect">
            <a:avLst/>
          </a:prstGeom>
          <a:noFill/>
          <a:ln w="25400">
            <a:noFill/>
          </a:ln>
        </p:spPr>
        <p:txBody>
          <a:bodyPr vert="horz" lIns="180000" tIns="252000" rIns="252000" bIns="18000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anose="02000503030000020003" pitchFamily="50" charset="0"/>
                <a:ea typeface="Twinkl"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anose="02000503030000020003" pitchFamily="50" charset="0"/>
                <a:ea typeface="Twinkl"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anose="02000503030000020003" pitchFamily="50" charset="0"/>
                <a:ea typeface="Twinkl"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anose="02000503030000020003" pitchFamily="50" charset="0"/>
                <a:ea typeface="Twinkl"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anose="02000503030000020003" pitchFamily="50" charset="0"/>
                <a:ea typeface="Twinkl"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latin typeface="+mn-lt"/>
              </a:rPr>
              <a:t>I can explain what bullying is.</a:t>
            </a:r>
          </a:p>
          <a:p>
            <a:r>
              <a:rPr lang="en-GB" dirty="0">
                <a:latin typeface="+mn-lt"/>
              </a:rPr>
              <a:t>I can describe some of the effects of bullying.</a:t>
            </a:r>
          </a:p>
          <a:p>
            <a:r>
              <a:rPr lang="en-GB" dirty="0">
                <a:latin typeface="+mn-lt"/>
              </a:rPr>
              <a:t>I know what to do if bullying happens to me or I see it happening to someone else.</a:t>
            </a:r>
          </a:p>
          <a:p>
            <a:r>
              <a:rPr lang="en-GB" dirty="0">
                <a:latin typeface="+mn-lt"/>
              </a:rPr>
              <a:t>I can think about what I am going to do to show kindness to all people.</a:t>
            </a:r>
          </a:p>
        </p:txBody>
      </p:sp>
    </p:spTree>
    <p:extLst>
      <p:ext uri="{BB962C8B-B14F-4D97-AF65-F5344CB8AC3E}">
        <p14:creationId xmlns:p14="http://schemas.microsoft.com/office/powerpoint/2010/main" val="41214785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52875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30"/>
          <p:cNvGrpSpPr/>
          <p:nvPr/>
        </p:nvGrpSpPr>
        <p:grpSpPr>
          <a:xfrm>
            <a:off x="-556799" y="-1201063"/>
            <a:ext cx="6900633" cy="2504286"/>
            <a:chOff x="-245190" y="-810654"/>
            <a:chExt cx="6207888" cy="2252884"/>
          </a:xfrm>
        </p:grpSpPr>
        <p:sp>
          <p:nvSpPr>
            <p:cNvPr id="30" name="Oval 29"/>
            <p:cNvSpPr/>
            <p:nvPr/>
          </p:nvSpPr>
          <p:spPr>
            <a:xfrm>
              <a:off x="59610" y="-810654"/>
              <a:ext cx="5903088" cy="2252884"/>
            </a:xfrm>
            <a:prstGeom prst="ellipse">
              <a:avLst/>
            </a:prstGeom>
            <a:solidFill>
              <a:srgbClr val="FFB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Oval 28"/>
            <p:cNvSpPr/>
            <p:nvPr/>
          </p:nvSpPr>
          <p:spPr>
            <a:xfrm>
              <a:off x="-92790" y="-810654"/>
              <a:ext cx="5903088" cy="2252884"/>
            </a:xfrm>
            <a:prstGeom prst="ellipse">
              <a:avLst/>
            </a:prstGeom>
            <a:solidFill>
              <a:srgbClr val="FF57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Oval 27"/>
            <p:cNvSpPr/>
            <p:nvPr/>
          </p:nvSpPr>
          <p:spPr>
            <a:xfrm>
              <a:off x="-245190" y="-810654"/>
              <a:ext cx="5903088" cy="2252884"/>
            </a:xfrm>
            <a:prstGeom prst="ellipse">
              <a:avLst/>
            </a:prstGeom>
            <a:solidFill>
              <a:srgbClr val="1B14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1" name="Rounded Rectangle 20"/>
          <p:cNvSpPr/>
          <p:nvPr/>
        </p:nvSpPr>
        <p:spPr>
          <a:xfrm>
            <a:off x="2893518" y="1545264"/>
            <a:ext cx="4714522" cy="831845"/>
          </a:xfrm>
          <a:prstGeom prst="roundRect">
            <a:avLst>
              <a:gd name="adj" fmla="val 12602"/>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r>
              <a:rPr lang="en-GB" dirty="0">
                <a:solidFill>
                  <a:srgbClr val="1B1464"/>
                </a:solidFill>
                <a:latin typeface="BBC Reith Sans Medium" panose="020B0703020204020204" pitchFamily="34" charset="-18"/>
                <a:ea typeface="BBC Reith Sans Medium" panose="020B0703020204020204" pitchFamily="34" charset="-18"/>
                <a:cs typeface="BBC Reith Sans Medium" panose="020B0703020204020204" pitchFamily="34" charset="-18"/>
              </a:rPr>
              <a:t>We hear the word ‘bullying’ a lot but</a:t>
            </a:r>
          </a:p>
          <a:p>
            <a:r>
              <a:rPr lang="en-GB" dirty="0">
                <a:solidFill>
                  <a:srgbClr val="1B1464"/>
                </a:solidFill>
                <a:latin typeface="BBC Reith Sans Medium" panose="020B0703020204020204" pitchFamily="34" charset="-18"/>
                <a:ea typeface="BBC Reith Sans Medium" panose="020B0703020204020204" pitchFamily="34" charset="-18"/>
                <a:cs typeface="BBC Reith Sans Medium" panose="020B0703020204020204" pitchFamily="34" charset="-18"/>
              </a:rPr>
              <a:t>what does it actually mean? </a:t>
            </a:r>
          </a:p>
        </p:txBody>
      </p:sp>
      <p:sp>
        <p:nvSpPr>
          <p:cNvPr id="23" name="Rounded Rectangle 22"/>
          <p:cNvSpPr/>
          <p:nvPr/>
        </p:nvSpPr>
        <p:spPr>
          <a:xfrm>
            <a:off x="1266928" y="2714646"/>
            <a:ext cx="5264102" cy="1428705"/>
          </a:xfrm>
          <a:prstGeom prst="roundRect">
            <a:avLst>
              <a:gd name="adj" fmla="val 12602"/>
            </a:avLst>
          </a:prstGeom>
          <a:solidFill>
            <a:schemeClr val="bg1"/>
          </a:solidFill>
          <a:ln w="28575">
            <a:solidFill>
              <a:srgbClr val="FF577A"/>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0" tIns="108000" rIns="108000" bIns="108000" rtlCol="0" anchor="ctr">
            <a:spAutoFit/>
          </a:bodyPr>
          <a:lstStyle/>
          <a:p>
            <a:r>
              <a:rPr lang="en-GB" dirty="0">
                <a:solidFill>
                  <a:srgbClr val="FF577A"/>
                </a:solidFill>
                <a:latin typeface="BBC Reith Sans Medium" panose="020B0703020204020204" pitchFamily="34" charset="-18"/>
                <a:ea typeface="BBC Reith Sans Medium" panose="020B0703020204020204" pitchFamily="34" charset="-18"/>
                <a:cs typeface="BBC Reith Sans Medium" panose="020B0703020204020204" pitchFamily="34" charset="-18"/>
              </a:rPr>
              <a:t>Talk about your ideas with a partner.</a:t>
            </a:r>
          </a:p>
          <a:p>
            <a:endParaRPr lang="en-GB" dirty="0">
              <a:solidFill>
                <a:srgbClr val="FF577A"/>
              </a:solidFill>
              <a:latin typeface="BBC Reith Sans Medium" panose="020B0703020204020204" pitchFamily="34" charset="-18"/>
              <a:ea typeface="BBC Reith Sans Medium" panose="020B0703020204020204" pitchFamily="34" charset="-18"/>
              <a:cs typeface="BBC Reith Sans Medium" panose="020B0703020204020204" pitchFamily="34" charset="-18"/>
            </a:endParaRPr>
          </a:p>
          <a:p>
            <a:r>
              <a:rPr lang="en-GB" dirty="0">
                <a:solidFill>
                  <a:srgbClr val="FF577A"/>
                </a:solidFill>
                <a:latin typeface="BBC Reith Sans Medium" panose="020B0703020204020204" pitchFamily="34" charset="-18"/>
                <a:ea typeface="BBC Reith Sans Medium" panose="020B0703020204020204" pitchFamily="34" charset="-18"/>
                <a:cs typeface="BBC Reith Sans Medium" panose="020B0703020204020204" pitchFamily="34" charset="-18"/>
              </a:rPr>
              <a:t>Once everyone has finished,</a:t>
            </a:r>
          </a:p>
          <a:p>
            <a:r>
              <a:rPr lang="en-GB" dirty="0">
                <a:solidFill>
                  <a:srgbClr val="FF577A"/>
                </a:solidFill>
                <a:latin typeface="BBC Reith Sans Medium" panose="020B0703020204020204" pitchFamily="34" charset="-18"/>
                <a:ea typeface="BBC Reith Sans Medium" panose="020B0703020204020204" pitchFamily="34" charset="-18"/>
                <a:cs typeface="BBC Reith Sans Medium" panose="020B0703020204020204" pitchFamily="34" charset="-18"/>
              </a:rPr>
              <a:t>share your thoughts with the class.</a:t>
            </a:r>
          </a:p>
        </p:txBody>
      </p:sp>
      <p:pic>
        <p:nvPicPr>
          <p:cNvPr id="24" name="Picture 2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40887" y="2164466"/>
            <a:ext cx="1589993" cy="4144259"/>
          </a:xfrm>
          <a:prstGeom prst="rect">
            <a:avLst/>
          </a:prstGeom>
        </p:spPr>
      </p:pic>
      <p:pic>
        <p:nvPicPr>
          <p:cNvPr id="25" name="Picture 2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00976" y="748324"/>
            <a:ext cx="1487374" cy="4269153"/>
          </a:xfrm>
          <a:prstGeom prst="rect">
            <a:avLst/>
          </a:prstGeom>
        </p:spPr>
      </p:pic>
      <p:grpSp>
        <p:nvGrpSpPr>
          <p:cNvPr id="132" name="Group 131"/>
          <p:cNvGrpSpPr/>
          <p:nvPr/>
        </p:nvGrpSpPr>
        <p:grpSpPr>
          <a:xfrm>
            <a:off x="1979846" y="2558815"/>
            <a:ext cx="321623" cy="321623"/>
            <a:chOff x="2157841" y="2190868"/>
            <a:chExt cx="321623" cy="321623"/>
          </a:xfrm>
        </p:grpSpPr>
        <p:sp>
          <p:nvSpPr>
            <p:cNvPr id="125" name="Oval 124"/>
            <p:cNvSpPr/>
            <p:nvPr/>
          </p:nvSpPr>
          <p:spPr>
            <a:xfrm>
              <a:off x="2157841" y="2190868"/>
              <a:ext cx="321623" cy="321623"/>
            </a:xfrm>
            <a:prstGeom prst="ellipse">
              <a:avLst/>
            </a:prstGeom>
            <a:solidFill>
              <a:schemeClr val="bg1"/>
            </a:solidFill>
            <a:ln w="28575">
              <a:solidFill>
                <a:srgbClr val="FF577A"/>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0" tIns="108000" rIns="108000" bIns="108000" rtlCol="0" anchor="ctr">
              <a:spAutoFit/>
            </a:bodyPr>
            <a:lstStyle/>
            <a:p>
              <a:endParaRPr lang="en-GB">
                <a:solidFill>
                  <a:srgbClr val="FF577A"/>
                </a:solidFill>
                <a:latin typeface="BBC Reith Sans Medium" panose="020B0703020204020204" pitchFamily="34" charset="-18"/>
                <a:ea typeface="BBC Reith Sans Medium" panose="020B0703020204020204" pitchFamily="34" charset="-18"/>
                <a:cs typeface="BBC Reith Sans Medium" panose="020B0703020204020204" pitchFamily="34" charset="-18"/>
              </a:endParaRPr>
            </a:p>
          </p:txBody>
        </p:sp>
        <p:grpSp>
          <p:nvGrpSpPr>
            <p:cNvPr id="126" name="Group 125"/>
            <p:cNvGrpSpPr/>
            <p:nvPr/>
          </p:nvGrpSpPr>
          <p:grpSpPr>
            <a:xfrm>
              <a:off x="2264257" y="2299860"/>
              <a:ext cx="108790" cy="103638"/>
              <a:chOff x="2626520" y="1897856"/>
              <a:chExt cx="452436" cy="431011"/>
            </a:xfrm>
          </p:grpSpPr>
          <p:cxnSp>
            <p:nvCxnSpPr>
              <p:cNvPr id="127" name="Straight Arrow Connector 126"/>
              <p:cNvCxnSpPr/>
              <p:nvPr/>
            </p:nvCxnSpPr>
            <p:spPr>
              <a:xfrm>
                <a:off x="2855117" y="1897856"/>
                <a:ext cx="0" cy="283739"/>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8" name="Straight Arrow Connector 127"/>
              <p:cNvCxnSpPr/>
              <p:nvPr/>
            </p:nvCxnSpPr>
            <p:spPr>
              <a:xfrm flipH="1">
                <a:off x="2850871" y="2055018"/>
                <a:ext cx="228085" cy="78793"/>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9" name="Straight Arrow Connector 128"/>
              <p:cNvCxnSpPr/>
              <p:nvPr/>
            </p:nvCxnSpPr>
            <p:spPr>
              <a:xfrm>
                <a:off x="2626520" y="2055018"/>
                <a:ext cx="220105" cy="76036"/>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0" name="Straight Arrow Connector 129"/>
              <p:cNvCxnSpPr/>
              <p:nvPr/>
            </p:nvCxnSpPr>
            <p:spPr>
              <a:xfrm flipH="1" flipV="1">
                <a:off x="2859367" y="2148545"/>
                <a:ext cx="131481" cy="180318"/>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1" name="Straight Arrow Connector 130"/>
              <p:cNvCxnSpPr/>
              <p:nvPr/>
            </p:nvCxnSpPr>
            <p:spPr>
              <a:xfrm flipV="1">
                <a:off x="2719386" y="2134018"/>
                <a:ext cx="127239" cy="194849"/>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grpSp>
        <p:nvGrpSpPr>
          <p:cNvPr id="150" name="Group 149"/>
          <p:cNvGrpSpPr/>
          <p:nvPr/>
        </p:nvGrpSpPr>
        <p:grpSpPr>
          <a:xfrm>
            <a:off x="6300782" y="2216297"/>
            <a:ext cx="321623" cy="321623"/>
            <a:chOff x="6300782" y="2205415"/>
            <a:chExt cx="321623" cy="321623"/>
          </a:xfrm>
        </p:grpSpPr>
        <p:sp>
          <p:nvSpPr>
            <p:cNvPr id="142" name="Oval 141"/>
            <p:cNvSpPr/>
            <p:nvPr/>
          </p:nvSpPr>
          <p:spPr>
            <a:xfrm>
              <a:off x="6300782" y="2205415"/>
              <a:ext cx="321623" cy="321623"/>
            </a:xfrm>
            <a:prstGeom prst="ellipse">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0" tIns="108000" rIns="108000" bIns="108000" rtlCol="0" anchor="ctr">
              <a:spAutoFit/>
            </a:bodyPr>
            <a:lstStyle/>
            <a:p>
              <a:endParaRPr lang="en-GB">
                <a:solidFill>
                  <a:srgbClr val="FF577A"/>
                </a:solidFill>
                <a:latin typeface="BBC Reith Sans Medium" panose="020B0703020204020204" pitchFamily="34" charset="-18"/>
                <a:ea typeface="BBC Reith Sans Medium" panose="020B0703020204020204" pitchFamily="34" charset="-18"/>
                <a:cs typeface="BBC Reith Sans Medium" panose="020B0703020204020204" pitchFamily="34" charset="-18"/>
              </a:endParaRPr>
            </a:p>
          </p:txBody>
        </p:sp>
        <p:sp>
          <p:nvSpPr>
            <p:cNvPr id="149" name="TextBox 148"/>
            <p:cNvSpPr txBox="1"/>
            <p:nvPr/>
          </p:nvSpPr>
          <p:spPr>
            <a:xfrm>
              <a:off x="6337694" y="2243116"/>
              <a:ext cx="247799" cy="246221"/>
            </a:xfrm>
            <a:prstGeom prst="rect">
              <a:avLst/>
            </a:prstGeom>
            <a:noFill/>
            <a:ln>
              <a:noFill/>
            </a:ln>
          </p:spPr>
          <p:txBody>
            <a:bodyPr wrap="square" lIns="0" tIns="0" rIns="0" bIns="0" rtlCol="0">
              <a:spAutoFit/>
            </a:bodyPr>
            <a:lstStyle/>
            <a:p>
              <a:pPr algn="ctr"/>
              <a:r>
                <a:rPr lang="en-GB" sz="1600" dirty="0">
                  <a:solidFill>
                    <a:srgbClr val="1B1464"/>
                  </a:solidFill>
                  <a:latin typeface="+mj-lt"/>
                  <a:ea typeface="BBC Reith Sans Medium" panose="020B0703020204020204" pitchFamily="34" charset="-18"/>
                  <a:cs typeface="BBC Reith Sans Medium" panose="020B0703020204020204" pitchFamily="34" charset="-18"/>
                </a:rPr>
                <a:t>?</a:t>
              </a:r>
            </a:p>
          </p:txBody>
        </p:sp>
      </p:grpSp>
      <p:sp>
        <p:nvSpPr>
          <p:cNvPr id="22" name="TextBox 21"/>
          <p:cNvSpPr txBox="1"/>
          <p:nvPr/>
        </p:nvSpPr>
        <p:spPr>
          <a:xfrm>
            <a:off x="667478" y="227044"/>
            <a:ext cx="4841691" cy="707886"/>
          </a:xfrm>
          <a:prstGeom prst="rect">
            <a:avLst/>
          </a:prstGeom>
          <a:noFill/>
        </p:spPr>
        <p:txBody>
          <a:bodyPr wrap="square" rtlCol="0">
            <a:spAutoFit/>
          </a:bodyPr>
          <a:lstStyle/>
          <a:p>
            <a:r>
              <a:rPr lang="en-GB" sz="4000" dirty="0">
                <a:ln w="19050">
                  <a:noFill/>
                </a:ln>
                <a:solidFill>
                  <a:schemeClr val="bg1"/>
                </a:solidFill>
                <a:latin typeface="BBC Reith Sans Medium" panose="020B0703020204020204" pitchFamily="34" charset="-18"/>
                <a:ea typeface="BBC Reith Sans Medium" panose="020B0703020204020204" pitchFamily="34" charset="-18"/>
                <a:cs typeface="BBC Reith Sans Medium" panose="020B0703020204020204" pitchFamily="34" charset="-18"/>
              </a:rPr>
              <a:t>What Is Bullying?</a:t>
            </a:r>
          </a:p>
        </p:txBody>
      </p:sp>
    </p:spTree>
    <p:extLst>
      <p:ext uri="{BB962C8B-B14F-4D97-AF65-F5344CB8AC3E}">
        <p14:creationId xmlns:p14="http://schemas.microsoft.com/office/powerpoint/2010/main" val="3881184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left)">
                                      <p:cBhvr>
                                        <p:cTn id="13" dur="750"/>
                                        <p:tgtEl>
                                          <p:spTgt spid="21"/>
                                        </p:tgtEl>
                                      </p:cBhvr>
                                    </p:animEffect>
                                  </p:childTnLst>
                                </p:cTn>
                              </p:par>
                              <p:par>
                                <p:cTn id="14" presetID="53" presetClass="entr" presetSubtype="16" fill="hold" nodeType="withEffect">
                                  <p:stCondLst>
                                    <p:cond delay="0"/>
                                  </p:stCondLst>
                                  <p:childTnLst>
                                    <p:set>
                                      <p:cBhvr>
                                        <p:cTn id="15" dur="1" fill="hold">
                                          <p:stCondLst>
                                            <p:cond delay="0"/>
                                          </p:stCondLst>
                                        </p:cTn>
                                        <p:tgtEl>
                                          <p:spTgt spid="150"/>
                                        </p:tgtEl>
                                        <p:attrNameLst>
                                          <p:attrName>style.visibility</p:attrName>
                                        </p:attrNameLst>
                                      </p:cBhvr>
                                      <p:to>
                                        <p:strVal val="visible"/>
                                      </p:to>
                                    </p:set>
                                    <p:anim calcmode="lin" valueType="num">
                                      <p:cBhvr>
                                        <p:cTn id="16" dur="750" fill="hold"/>
                                        <p:tgtEl>
                                          <p:spTgt spid="150"/>
                                        </p:tgtEl>
                                        <p:attrNameLst>
                                          <p:attrName>ppt_w</p:attrName>
                                        </p:attrNameLst>
                                      </p:cBhvr>
                                      <p:tavLst>
                                        <p:tav tm="0">
                                          <p:val>
                                            <p:fltVal val="0"/>
                                          </p:val>
                                        </p:tav>
                                        <p:tav tm="100000">
                                          <p:val>
                                            <p:strVal val="#ppt_w"/>
                                          </p:val>
                                        </p:tav>
                                      </p:tavLst>
                                    </p:anim>
                                    <p:anim calcmode="lin" valueType="num">
                                      <p:cBhvr>
                                        <p:cTn id="17" dur="750" fill="hold"/>
                                        <p:tgtEl>
                                          <p:spTgt spid="150"/>
                                        </p:tgtEl>
                                        <p:attrNameLst>
                                          <p:attrName>ppt_h</p:attrName>
                                        </p:attrNameLst>
                                      </p:cBhvr>
                                      <p:tavLst>
                                        <p:tav tm="0">
                                          <p:val>
                                            <p:fltVal val="0"/>
                                          </p:val>
                                        </p:tav>
                                        <p:tav tm="100000">
                                          <p:val>
                                            <p:strVal val="#ppt_h"/>
                                          </p:val>
                                        </p:tav>
                                      </p:tavLst>
                                    </p:anim>
                                    <p:animEffect transition="in" filter="fade">
                                      <p:cBhvr>
                                        <p:cTn id="18" dur="750"/>
                                        <p:tgtEl>
                                          <p:spTgt spid="150"/>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1000"/>
                                        <p:tgtEl>
                                          <p:spTgt spid="24"/>
                                        </p:tgtEl>
                                      </p:cBhvr>
                                    </p:animEffect>
                                    <p:anim calcmode="lin" valueType="num">
                                      <p:cBhvr>
                                        <p:cTn id="24" dur="1000" fill="hold"/>
                                        <p:tgtEl>
                                          <p:spTgt spid="24"/>
                                        </p:tgtEl>
                                        <p:attrNameLst>
                                          <p:attrName>ppt_x</p:attrName>
                                        </p:attrNameLst>
                                      </p:cBhvr>
                                      <p:tavLst>
                                        <p:tav tm="0">
                                          <p:val>
                                            <p:strVal val="#ppt_x"/>
                                          </p:val>
                                        </p:tav>
                                        <p:tav tm="100000">
                                          <p:val>
                                            <p:strVal val="#ppt_x"/>
                                          </p:val>
                                        </p:tav>
                                      </p:tavLst>
                                    </p:anim>
                                    <p:anim calcmode="lin" valueType="num">
                                      <p:cBhvr>
                                        <p:cTn id="25" dur="1000" fill="hold"/>
                                        <p:tgtEl>
                                          <p:spTgt spid="24"/>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left)">
                                      <p:cBhvr>
                                        <p:cTn id="29" dur="750"/>
                                        <p:tgtEl>
                                          <p:spTgt spid="23"/>
                                        </p:tgtEl>
                                      </p:cBhvr>
                                    </p:animEffect>
                                  </p:childTnLst>
                                </p:cTn>
                              </p:par>
                              <p:par>
                                <p:cTn id="30" presetID="53" presetClass="entr" presetSubtype="16" fill="hold" nodeType="withEffect">
                                  <p:stCondLst>
                                    <p:cond delay="0"/>
                                  </p:stCondLst>
                                  <p:childTnLst>
                                    <p:set>
                                      <p:cBhvr>
                                        <p:cTn id="31" dur="1" fill="hold">
                                          <p:stCondLst>
                                            <p:cond delay="0"/>
                                          </p:stCondLst>
                                        </p:cTn>
                                        <p:tgtEl>
                                          <p:spTgt spid="132"/>
                                        </p:tgtEl>
                                        <p:attrNameLst>
                                          <p:attrName>style.visibility</p:attrName>
                                        </p:attrNameLst>
                                      </p:cBhvr>
                                      <p:to>
                                        <p:strVal val="visible"/>
                                      </p:to>
                                    </p:set>
                                    <p:anim calcmode="lin" valueType="num">
                                      <p:cBhvr>
                                        <p:cTn id="32" dur="750" fill="hold"/>
                                        <p:tgtEl>
                                          <p:spTgt spid="132"/>
                                        </p:tgtEl>
                                        <p:attrNameLst>
                                          <p:attrName>ppt_w</p:attrName>
                                        </p:attrNameLst>
                                      </p:cBhvr>
                                      <p:tavLst>
                                        <p:tav tm="0">
                                          <p:val>
                                            <p:fltVal val="0"/>
                                          </p:val>
                                        </p:tav>
                                        <p:tav tm="100000">
                                          <p:val>
                                            <p:strVal val="#ppt_w"/>
                                          </p:val>
                                        </p:tav>
                                      </p:tavLst>
                                    </p:anim>
                                    <p:anim calcmode="lin" valueType="num">
                                      <p:cBhvr>
                                        <p:cTn id="33" dur="750" fill="hold"/>
                                        <p:tgtEl>
                                          <p:spTgt spid="132"/>
                                        </p:tgtEl>
                                        <p:attrNameLst>
                                          <p:attrName>ppt_h</p:attrName>
                                        </p:attrNameLst>
                                      </p:cBhvr>
                                      <p:tavLst>
                                        <p:tav tm="0">
                                          <p:val>
                                            <p:fltVal val="0"/>
                                          </p:val>
                                        </p:tav>
                                        <p:tav tm="100000">
                                          <p:val>
                                            <p:strVal val="#ppt_h"/>
                                          </p:val>
                                        </p:tav>
                                      </p:tavLst>
                                    </p:anim>
                                    <p:animEffect transition="in" filter="fade">
                                      <p:cBhvr>
                                        <p:cTn id="34" dur="750"/>
                                        <p:tgtEl>
                                          <p:spTgt spid="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30"/>
          <p:cNvGrpSpPr/>
          <p:nvPr/>
        </p:nvGrpSpPr>
        <p:grpSpPr>
          <a:xfrm>
            <a:off x="-556799" y="-1201063"/>
            <a:ext cx="6900633" cy="2504286"/>
            <a:chOff x="-245190" y="-810654"/>
            <a:chExt cx="6207888" cy="2252884"/>
          </a:xfrm>
        </p:grpSpPr>
        <p:sp>
          <p:nvSpPr>
            <p:cNvPr id="30" name="Oval 29"/>
            <p:cNvSpPr/>
            <p:nvPr/>
          </p:nvSpPr>
          <p:spPr>
            <a:xfrm>
              <a:off x="59610" y="-810654"/>
              <a:ext cx="5903088" cy="2252884"/>
            </a:xfrm>
            <a:prstGeom prst="ellipse">
              <a:avLst/>
            </a:prstGeom>
            <a:solidFill>
              <a:srgbClr val="FFB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Oval 28"/>
            <p:cNvSpPr/>
            <p:nvPr/>
          </p:nvSpPr>
          <p:spPr>
            <a:xfrm>
              <a:off x="-92790" y="-810654"/>
              <a:ext cx="5903088" cy="2252884"/>
            </a:xfrm>
            <a:prstGeom prst="ellipse">
              <a:avLst/>
            </a:prstGeom>
            <a:solidFill>
              <a:srgbClr val="FF57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Oval 27"/>
            <p:cNvSpPr/>
            <p:nvPr/>
          </p:nvSpPr>
          <p:spPr>
            <a:xfrm>
              <a:off x="-245190" y="-810654"/>
              <a:ext cx="5903088" cy="2252884"/>
            </a:xfrm>
            <a:prstGeom prst="ellipse">
              <a:avLst/>
            </a:prstGeom>
            <a:solidFill>
              <a:srgbClr val="1B14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0" name="Group 9"/>
          <p:cNvGrpSpPr/>
          <p:nvPr/>
        </p:nvGrpSpPr>
        <p:grpSpPr>
          <a:xfrm>
            <a:off x="755650" y="765176"/>
            <a:ext cx="7860597" cy="2055378"/>
            <a:chOff x="755650" y="765176"/>
            <a:chExt cx="7860597" cy="2055378"/>
          </a:xfrm>
        </p:grpSpPr>
        <p:sp>
          <p:nvSpPr>
            <p:cNvPr id="21" name="Rounded Rectangle 20"/>
            <p:cNvSpPr/>
            <p:nvPr/>
          </p:nvSpPr>
          <p:spPr>
            <a:xfrm>
              <a:off x="755650" y="1533622"/>
              <a:ext cx="7632700" cy="1286931"/>
            </a:xfrm>
            <a:prstGeom prst="roundRect">
              <a:avLst>
                <a:gd name="adj" fmla="val 12602"/>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216000" rIns="144000" bIns="144000" rtlCol="0" anchor="ctr">
              <a:spAutoFit/>
            </a:bodyPr>
            <a:lstStyle/>
            <a:p>
              <a:r>
                <a:rPr lang="en-GB" dirty="0">
                  <a:solidFill>
                    <a:srgbClr val="1B1464"/>
                  </a:solidFill>
                  <a:latin typeface="BBC Reith Sans Medium" panose="020B0703020204020204" pitchFamily="34" charset="-18"/>
                  <a:ea typeface="BBC Reith Sans Medium" panose="020B0703020204020204" pitchFamily="34" charset="-18"/>
                  <a:cs typeface="BBC Reith Sans Medium" panose="020B0703020204020204" pitchFamily="34" charset="-18"/>
                </a:rPr>
                <a:t>Bullying can happen in lots of different ways</a:t>
              </a:r>
            </a:p>
            <a:p>
              <a:r>
                <a:rPr lang="en-GB" dirty="0">
                  <a:solidFill>
                    <a:srgbClr val="1B1464"/>
                  </a:solidFill>
                  <a:latin typeface="BBC Reith Sans Medium" panose="020B0703020204020204" pitchFamily="34" charset="-18"/>
                  <a:ea typeface="BBC Reith Sans Medium" panose="020B0703020204020204" pitchFamily="34" charset="-18"/>
                  <a:cs typeface="BBC Reith Sans Medium" panose="020B0703020204020204" pitchFamily="34" charset="-18"/>
                </a:rPr>
                <a:t>and often involves someone thinking they are</a:t>
              </a:r>
            </a:p>
            <a:p>
              <a:r>
                <a:rPr lang="en-GB" dirty="0">
                  <a:solidFill>
                    <a:srgbClr val="1B1464"/>
                  </a:solidFill>
                  <a:latin typeface="BBC Reith Sans Medium" panose="020B0703020204020204" pitchFamily="34" charset="-18"/>
                  <a:ea typeface="BBC Reith Sans Medium" panose="020B0703020204020204" pitchFamily="34" charset="-18"/>
                  <a:cs typeface="BBC Reith Sans Medium" panose="020B0703020204020204" pitchFamily="34" charset="-18"/>
                </a:rPr>
                <a:t>more powerful than someone else. </a:t>
              </a:r>
            </a:p>
          </p:txBody>
        </p:sp>
        <p:pic>
          <p:nvPicPr>
            <p:cNvPr id="2" name="Picture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069282" y="765176"/>
              <a:ext cx="2546965" cy="2055378"/>
            </a:xfrm>
            <a:prstGeom prst="rect">
              <a:avLst/>
            </a:prstGeom>
          </p:spPr>
        </p:pic>
      </p:grpSp>
      <p:grpSp>
        <p:nvGrpSpPr>
          <p:cNvPr id="150" name="Group 149"/>
          <p:cNvGrpSpPr/>
          <p:nvPr/>
        </p:nvGrpSpPr>
        <p:grpSpPr>
          <a:xfrm>
            <a:off x="945305" y="1372809"/>
            <a:ext cx="321623" cy="321623"/>
            <a:chOff x="6300782" y="2205415"/>
            <a:chExt cx="321623" cy="321623"/>
          </a:xfrm>
        </p:grpSpPr>
        <p:sp>
          <p:nvSpPr>
            <p:cNvPr id="142" name="Oval 141"/>
            <p:cNvSpPr/>
            <p:nvPr/>
          </p:nvSpPr>
          <p:spPr>
            <a:xfrm>
              <a:off x="6300782" y="2205415"/>
              <a:ext cx="321623" cy="321623"/>
            </a:xfrm>
            <a:prstGeom prst="ellipse">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0" tIns="108000" rIns="108000" bIns="108000" rtlCol="0" anchor="ctr">
              <a:spAutoFit/>
            </a:bodyPr>
            <a:lstStyle/>
            <a:p>
              <a:endParaRPr lang="en-GB">
                <a:solidFill>
                  <a:srgbClr val="FF577A"/>
                </a:solidFill>
                <a:latin typeface="BBC Reith Sans Medium" panose="020B0703020204020204" pitchFamily="34" charset="-18"/>
                <a:ea typeface="BBC Reith Sans Medium" panose="020B0703020204020204" pitchFamily="34" charset="-18"/>
                <a:cs typeface="BBC Reith Sans Medium" panose="020B0703020204020204" pitchFamily="34" charset="-18"/>
              </a:endParaRPr>
            </a:p>
          </p:txBody>
        </p:sp>
        <p:sp>
          <p:nvSpPr>
            <p:cNvPr id="149" name="TextBox 148"/>
            <p:cNvSpPr txBox="1"/>
            <p:nvPr/>
          </p:nvSpPr>
          <p:spPr>
            <a:xfrm>
              <a:off x="6337694" y="2243116"/>
              <a:ext cx="247799" cy="246221"/>
            </a:xfrm>
            <a:prstGeom prst="rect">
              <a:avLst/>
            </a:prstGeom>
            <a:noFill/>
            <a:ln>
              <a:noFill/>
            </a:ln>
          </p:spPr>
          <p:txBody>
            <a:bodyPr wrap="square" lIns="0" tIns="0" rIns="0" bIns="0" rtlCol="0">
              <a:spAutoFit/>
            </a:bodyPr>
            <a:lstStyle/>
            <a:p>
              <a:pPr algn="ctr"/>
              <a:r>
                <a:rPr lang="en-GB" sz="1600" dirty="0">
                  <a:solidFill>
                    <a:srgbClr val="1B1464"/>
                  </a:solidFill>
                  <a:latin typeface="+mj-lt"/>
                  <a:ea typeface="BBC Reith Sans Medium" panose="020B0703020204020204" pitchFamily="34" charset="-18"/>
                  <a:cs typeface="BBC Reith Sans Medium" panose="020B0703020204020204" pitchFamily="34" charset="-18"/>
                </a:rPr>
                <a:t>!</a:t>
              </a:r>
            </a:p>
          </p:txBody>
        </p:sp>
      </p:grpSp>
      <p:sp>
        <p:nvSpPr>
          <p:cNvPr id="59" name="Rounded Rectangle 58"/>
          <p:cNvSpPr/>
          <p:nvPr/>
        </p:nvSpPr>
        <p:spPr>
          <a:xfrm>
            <a:off x="761346" y="1533621"/>
            <a:ext cx="1268763" cy="4559203"/>
          </a:xfrm>
          <a:prstGeom prst="roundRect">
            <a:avLst>
              <a:gd name="adj" fmla="val 5427"/>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r>
              <a:rPr lang="en-GB" dirty="0">
                <a:solidFill>
                  <a:srgbClr val="1B1464"/>
                </a:solidFill>
                <a:latin typeface="BBC Reith Sans XBold" panose="020B0803020204020204" pitchFamily="34" charset="-18"/>
                <a:ea typeface="BBC Reith Sans XBold" panose="020B0803020204020204" pitchFamily="34" charset="-18"/>
                <a:cs typeface="BBC Reith Sans XBold" panose="020B0803020204020204" pitchFamily="34" charset="-18"/>
              </a:rPr>
              <a:t>Bullying:</a:t>
            </a:r>
          </a:p>
        </p:txBody>
      </p:sp>
      <p:sp>
        <p:nvSpPr>
          <p:cNvPr id="58" name="Rounded Rectangle 57"/>
          <p:cNvSpPr/>
          <p:nvPr/>
        </p:nvSpPr>
        <p:spPr>
          <a:xfrm>
            <a:off x="1156685" y="2098492"/>
            <a:ext cx="5054800" cy="831845"/>
          </a:xfrm>
          <a:prstGeom prst="roundRect">
            <a:avLst>
              <a:gd name="adj" fmla="val 12602"/>
            </a:avLst>
          </a:prstGeom>
          <a:solidFill>
            <a:schemeClr val="bg1"/>
          </a:solidFill>
          <a:ln w="28575">
            <a:solidFill>
              <a:srgbClr val="8757E5"/>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pPr marL="285750" indent="-285750">
              <a:buFont typeface="Arial" panose="020B0604020202020204" pitchFamily="34" charset="0"/>
              <a:buChar char="•"/>
            </a:pPr>
            <a:r>
              <a:rPr lang="en-GB" dirty="0">
                <a:solidFill>
                  <a:srgbClr val="1B1464"/>
                </a:solidFill>
                <a:latin typeface="BBC Reith Sans" panose="020B0603020204020204" pitchFamily="34" charset="-18"/>
                <a:ea typeface="BBC Reith Sans" panose="020B0603020204020204" pitchFamily="34" charset="-18"/>
                <a:cs typeface="BBC Reith Sans" panose="020B0603020204020204" pitchFamily="34" charset="-18"/>
              </a:rPr>
              <a:t>is when someone hurts someone else with their actions or their words on purpose;</a:t>
            </a:r>
          </a:p>
        </p:txBody>
      </p:sp>
      <p:sp>
        <p:nvSpPr>
          <p:cNvPr id="60" name="Rounded Rectangle 59"/>
          <p:cNvSpPr/>
          <p:nvPr/>
        </p:nvSpPr>
        <p:spPr>
          <a:xfrm>
            <a:off x="1156684" y="3055031"/>
            <a:ext cx="5653691" cy="538203"/>
          </a:xfrm>
          <a:prstGeom prst="roundRect">
            <a:avLst>
              <a:gd name="adj" fmla="val 14388"/>
            </a:avLst>
          </a:prstGeom>
          <a:solidFill>
            <a:schemeClr val="bg1"/>
          </a:solidFill>
          <a:ln w="28575">
            <a:solidFill>
              <a:srgbClr val="3A8DFF"/>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pPr marL="285750" indent="-285750">
              <a:buFont typeface="Arial" panose="020B0604020202020204" pitchFamily="34" charset="0"/>
              <a:buChar char="•"/>
            </a:pPr>
            <a:r>
              <a:rPr lang="en-GB" dirty="0">
                <a:solidFill>
                  <a:srgbClr val="1B1464"/>
                </a:solidFill>
                <a:latin typeface="BBC Reith Sans" panose="020B0603020204020204" pitchFamily="34" charset="-18"/>
                <a:ea typeface="BBC Reith Sans" panose="020B0603020204020204" pitchFamily="34" charset="-18"/>
                <a:cs typeface="BBC Reith Sans" panose="020B0603020204020204" pitchFamily="34" charset="-18"/>
              </a:rPr>
              <a:t>can hurt people’s bodies, thoughts and feelings;</a:t>
            </a:r>
          </a:p>
        </p:txBody>
      </p:sp>
      <p:sp>
        <p:nvSpPr>
          <p:cNvPr id="61" name="Rounded Rectangle 60"/>
          <p:cNvSpPr/>
          <p:nvPr/>
        </p:nvSpPr>
        <p:spPr>
          <a:xfrm>
            <a:off x="1156684" y="3717928"/>
            <a:ext cx="5587016" cy="538203"/>
          </a:xfrm>
          <a:prstGeom prst="roundRect">
            <a:avLst>
              <a:gd name="adj" fmla="val 14388"/>
            </a:avLst>
          </a:prstGeom>
          <a:solidFill>
            <a:schemeClr val="bg1"/>
          </a:solidFill>
          <a:ln w="28575">
            <a:solidFill>
              <a:srgbClr val="8757E5"/>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pPr marL="285750" indent="-285750">
              <a:buFont typeface="Arial" panose="020B0604020202020204" pitchFamily="34" charset="0"/>
              <a:buChar char="•"/>
            </a:pPr>
            <a:r>
              <a:rPr lang="en-GB" dirty="0">
                <a:solidFill>
                  <a:srgbClr val="1B1464"/>
                </a:solidFill>
                <a:latin typeface="BBC Reith Sans" panose="020B0603020204020204" pitchFamily="34" charset="-18"/>
                <a:ea typeface="BBC Reith Sans" panose="020B0603020204020204" pitchFamily="34" charset="-18"/>
                <a:cs typeface="BBC Reith Sans" panose="020B0603020204020204" pitchFamily="34" charset="-18"/>
              </a:rPr>
              <a:t>can happen to one person or a group of people;</a:t>
            </a:r>
          </a:p>
        </p:txBody>
      </p:sp>
      <p:sp>
        <p:nvSpPr>
          <p:cNvPr id="62" name="Rounded Rectangle 61"/>
          <p:cNvSpPr/>
          <p:nvPr/>
        </p:nvSpPr>
        <p:spPr>
          <a:xfrm>
            <a:off x="1156684" y="4383219"/>
            <a:ext cx="3415316" cy="538203"/>
          </a:xfrm>
          <a:prstGeom prst="roundRect">
            <a:avLst>
              <a:gd name="adj" fmla="val 14388"/>
            </a:avLst>
          </a:prstGeom>
          <a:solidFill>
            <a:schemeClr val="bg1"/>
          </a:solidFill>
          <a:ln w="28575">
            <a:solidFill>
              <a:srgbClr val="3A8DFF"/>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pPr marL="285750" indent="-285750">
              <a:buFont typeface="Arial" panose="020B0604020202020204" pitchFamily="34" charset="0"/>
              <a:buChar char="•"/>
            </a:pPr>
            <a:r>
              <a:rPr lang="en-GB" dirty="0">
                <a:solidFill>
                  <a:srgbClr val="1B1464"/>
                </a:solidFill>
                <a:latin typeface="BBC Reith Sans" panose="020B0603020204020204" pitchFamily="34" charset="-18"/>
                <a:ea typeface="BBC Reith Sans" panose="020B0603020204020204" pitchFamily="34" charset="-18"/>
                <a:cs typeface="BBC Reith Sans" panose="020B0603020204020204" pitchFamily="34" charset="-18"/>
              </a:rPr>
              <a:t>can be in person or online;</a:t>
            </a:r>
          </a:p>
        </p:txBody>
      </p:sp>
      <p:sp>
        <p:nvSpPr>
          <p:cNvPr id="63" name="Rounded Rectangle 62"/>
          <p:cNvSpPr/>
          <p:nvPr/>
        </p:nvSpPr>
        <p:spPr>
          <a:xfrm>
            <a:off x="1156684" y="5048510"/>
            <a:ext cx="5453666" cy="839312"/>
          </a:xfrm>
          <a:prstGeom prst="roundRect">
            <a:avLst>
              <a:gd name="adj" fmla="val 14388"/>
            </a:avLst>
          </a:prstGeom>
          <a:solidFill>
            <a:schemeClr val="bg1"/>
          </a:solidFill>
          <a:ln w="28575">
            <a:solidFill>
              <a:srgbClr val="8757E5"/>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pPr marL="285750" indent="-285750">
              <a:buFont typeface="Arial" panose="020B0604020202020204" pitchFamily="34" charset="0"/>
              <a:buChar char="•"/>
            </a:pPr>
            <a:r>
              <a:rPr lang="en-GB" dirty="0">
                <a:solidFill>
                  <a:srgbClr val="1B1464"/>
                </a:solidFill>
                <a:latin typeface="BBC Reith Sans" panose="020B0603020204020204" pitchFamily="34" charset="-18"/>
                <a:ea typeface="BBC Reith Sans" panose="020B0603020204020204" pitchFamily="34" charset="-18"/>
                <a:cs typeface="BBC Reith Sans" panose="020B0603020204020204" pitchFamily="34" charset="-18"/>
              </a:rPr>
              <a:t>is usually something that happens more than once but it can also be a one-off event.</a:t>
            </a:r>
          </a:p>
        </p:txBody>
      </p:sp>
      <p:sp>
        <p:nvSpPr>
          <p:cNvPr id="12" name="Oval 11"/>
          <p:cNvSpPr/>
          <p:nvPr/>
        </p:nvSpPr>
        <p:spPr>
          <a:xfrm>
            <a:off x="6173925" y="-444500"/>
            <a:ext cx="3699403" cy="3699403"/>
          </a:xfrm>
          <a:prstGeom prst="ellipse">
            <a:avLst/>
          </a:prstGeom>
          <a:solidFill>
            <a:schemeClr val="bg1"/>
          </a:solidFill>
          <a:ln w="28575">
            <a:solidFill>
              <a:srgbClr val="1B1464"/>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Picture 1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06824" y="330827"/>
            <a:ext cx="2405498" cy="2241044"/>
          </a:xfrm>
          <a:prstGeom prst="rect">
            <a:avLst/>
          </a:prstGeom>
        </p:spPr>
      </p:pic>
      <p:pic>
        <p:nvPicPr>
          <p:cNvPr id="20" name="Picture 1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71368" y="266337"/>
            <a:ext cx="2594884" cy="2024326"/>
          </a:xfrm>
          <a:prstGeom prst="rect">
            <a:avLst/>
          </a:prstGeom>
        </p:spPr>
      </p:pic>
      <p:grpSp>
        <p:nvGrpSpPr>
          <p:cNvPr id="32" name="Group 31"/>
          <p:cNvGrpSpPr/>
          <p:nvPr/>
        </p:nvGrpSpPr>
        <p:grpSpPr>
          <a:xfrm>
            <a:off x="6332053" y="399419"/>
            <a:ext cx="2723047" cy="2054071"/>
            <a:chOff x="6445757" y="309979"/>
            <a:chExt cx="2887625" cy="2178217"/>
          </a:xfrm>
        </p:grpSpPr>
        <p:pic>
          <p:nvPicPr>
            <p:cNvPr id="22" name="Picture 2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445757" y="309979"/>
              <a:ext cx="2169366" cy="1930671"/>
            </a:xfrm>
            <a:prstGeom prst="rect">
              <a:avLst/>
            </a:prstGeom>
          </p:spPr>
        </p:pic>
        <p:pic>
          <p:nvPicPr>
            <p:cNvPr id="27" name="Picture 26"/>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8388350" y="426818"/>
              <a:ext cx="945032" cy="2061378"/>
            </a:xfrm>
            <a:prstGeom prst="rect">
              <a:avLst/>
            </a:prstGeom>
          </p:spPr>
        </p:pic>
      </p:grpSp>
      <p:pic>
        <p:nvPicPr>
          <p:cNvPr id="33" name="Picture 32"/>
          <p:cNvPicPr>
            <a:picLocks noChangeAspect="1"/>
          </p:cNvPicPr>
          <p:nvPr/>
        </p:nvPicPr>
        <p:blipFill rotWithShape="1">
          <a:blip r:embed="rId7" cstate="screen">
            <a:extLst>
              <a:ext uri="{28A0092B-C50C-407E-A947-70E740481C1C}">
                <a14:useLocalDpi xmlns:a14="http://schemas.microsoft.com/office/drawing/2010/main"/>
              </a:ext>
            </a:extLst>
          </a:blip>
          <a:srcRect l="26388" t="23079" r="28390" b="19491"/>
          <a:stretch/>
        </p:blipFill>
        <p:spPr>
          <a:xfrm>
            <a:off x="6879069" y="227044"/>
            <a:ext cx="2042184" cy="2593509"/>
          </a:xfrm>
          <a:prstGeom prst="rect">
            <a:avLst/>
          </a:prstGeom>
        </p:spPr>
      </p:pic>
      <p:pic>
        <p:nvPicPr>
          <p:cNvPr id="36" name="Picture 35"/>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964806" y="142128"/>
            <a:ext cx="1968073" cy="2307573"/>
          </a:xfrm>
          <a:prstGeom prst="rect">
            <a:avLst/>
          </a:prstGeom>
        </p:spPr>
      </p:pic>
      <p:pic>
        <p:nvPicPr>
          <p:cNvPr id="34" name="Picture 33"/>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683501" y="333651"/>
            <a:ext cx="2371599" cy="2180540"/>
          </a:xfrm>
          <a:prstGeom prst="rect">
            <a:avLst/>
          </a:prstGeom>
        </p:spPr>
      </p:pic>
      <p:pic>
        <p:nvPicPr>
          <p:cNvPr id="35" name="Picture 34"/>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838501" y="269159"/>
            <a:ext cx="1926081" cy="2180542"/>
          </a:xfrm>
          <a:prstGeom prst="rect">
            <a:avLst/>
          </a:prstGeom>
        </p:spPr>
      </p:pic>
      <p:sp>
        <p:nvSpPr>
          <p:cNvPr id="39" name="Oval 38"/>
          <p:cNvSpPr/>
          <p:nvPr/>
        </p:nvSpPr>
        <p:spPr>
          <a:xfrm>
            <a:off x="3674985" y="2725957"/>
            <a:ext cx="2375959" cy="2375959"/>
          </a:xfrm>
          <a:prstGeom prst="ellipse">
            <a:avLst/>
          </a:prstGeom>
          <a:solidFill>
            <a:srgbClr val="FF577A"/>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GB" sz="2400" dirty="0">
                <a:solidFill>
                  <a:schemeClr val="bg1"/>
                </a:solidFill>
                <a:latin typeface="+mj-lt"/>
              </a:rPr>
              <a:t>Bullying is</a:t>
            </a:r>
          </a:p>
          <a:p>
            <a:pPr algn="ctr"/>
            <a:r>
              <a:rPr lang="en-GB" sz="2400" dirty="0">
                <a:solidFill>
                  <a:schemeClr val="bg1"/>
                </a:solidFill>
                <a:latin typeface="+mj-lt"/>
              </a:rPr>
              <a:t>never OK! </a:t>
            </a:r>
          </a:p>
        </p:txBody>
      </p:sp>
      <p:pic>
        <p:nvPicPr>
          <p:cNvPr id="40" name="Picture 39"/>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1755013" y="1989667"/>
            <a:ext cx="2395328" cy="5938088"/>
          </a:xfrm>
          <a:prstGeom prst="rect">
            <a:avLst/>
          </a:prstGeom>
        </p:spPr>
      </p:pic>
      <p:sp>
        <p:nvSpPr>
          <p:cNvPr id="37" name="TextBox 36"/>
          <p:cNvSpPr txBox="1"/>
          <p:nvPr/>
        </p:nvSpPr>
        <p:spPr>
          <a:xfrm>
            <a:off x="667478" y="227044"/>
            <a:ext cx="4841691" cy="707886"/>
          </a:xfrm>
          <a:prstGeom prst="rect">
            <a:avLst/>
          </a:prstGeom>
          <a:noFill/>
        </p:spPr>
        <p:txBody>
          <a:bodyPr wrap="square" rtlCol="0">
            <a:spAutoFit/>
          </a:bodyPr>
          <a:lstStyle/>
          <a:p>
            <a:r>
              <a:rPr lang="en-GB" sz="4000" dirty="0">
                <a:ln w="19050">
                  <a:noFill/>
                </a:ln>
                <a:solidFill>
                  <a:schemeClr val="bg1"/>
                </a:solidFill>
                <a:latin typeface="BBC Reith Sans Medium" panose="020B0703020204020204" pitchFamily="34" charset="-18"/>
                <a:ea typeface="BBC Reith Sans Medium" panose="020B0703020204020204" pitchFamily="34" charset="-18"/>
                <a:cs typeface="BBC Reith Sans Medium" panose="020B0703020204020204" pitchFamily="34" charset="-18"/>
              </a:rPr>
              <a:t>What Is Bullying?</a:t>
            </a:r>
          </a:p>
        </p:txBody>
      </p:sp>
    </p:spTree>
    <p:extLst>
      <p:ext uri="{BB962C8B-B14F-4D97-AF65-F5344CB8AC3E}">
        <p14:creationId xmlns:p14="http://schemas.microsoft.com/office/powerpoint/2010/main" val="3415862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750"/>
                                        <p:tgtEl>
                                          <p:spTgt spid="10"/>
                                        </p:tgtEl>
                                      </p:cBhvr>
                                    </p:animEffect>
                                  </p:childTnLst>
                                </p:cTn>
                              </p:par>
                              <p:par>
                                <p:cTn id="8" presetID="53" presetClass="entr" presetSubtype="16" fill="hold" nodeType="withEffect">
                                  <p:stCondLst>
                                    <p:cond delay="0"/>
                                  </p:stCondLst>
                                  <p:childTnLst>
                                    <p:set>
                                      <p:cBhvr>
                                        <p:cTn id="9" dur="1" fill="hold">
                                          <p:stCondLst>
                                            <p:cond delay="0"/>
                                          </p:stCondLst>
                                        </p:cTn>
                                        <p:tgtEl>
                                          <p:spTgt spid="150"/>
                                        </p:tgtEl>
                                        <p:attrNameLst>
                                          <p:attrName>style.visibility</p:attrName>
                                        </p:attrNameLst>
                                      </p:cBhvr>
                                      <p:to>
                                        <p:strVal val="visible"/>
                                      </p:to>
                                    </p:set>
                                    <p:anim calcmode="lin" valueType="num">
                                      <p:cBhvr>
                                        <p:cTn id="10" dur="750" fill="hold"/>
                                        <p:tgtEl>
                                          <p:spTgt spid="150"/>
                                        </p:tgtEl>
                                        <p:attrNameLst>
                                          <p:attrName>ppt_w</p:attrName>
                                        </p:attrNameLst>
                                      </p:cBhvr>
                                      <p:tavLst>
                                        <p:tav tm="0">
                                          <p:val>
                                            <p:fltVal val="0"/>
                                          </p:val>
                                        </p:tav>
                                        <p:tav tm="100000">
                                          <p:val>
                                            <p:strVal val="#ppt_w"/>
                                          </p:val>
                                        </p:tav>
                                      </p:tavLst>
                                    </p:anim>
                                    <p:anim calcmode="lin" valueType="num">
                                      <p:cBhvr>
                                        <p:cTn id="11" dur="750" fill="hold"/>
                                        <p:tgtEl>
                                          <p:spTgt spid="150"/>
                                        </p:tgtEl>
                                        <p:attrNameLst>
                                          <p:attrName>ppt_h</p:attrName>
                                        </p:attrNameLst>
                                      </p:cBhvr>
                                      <p:tavLst>
                                        <p:tav tm="0">
                                          <p:val>
                                            <p:fltVal val="0"/>
                                          </p:val>
                                        </p:tav>
                                        <p:tav tm="100000">
                                          <p:val>
                                            <p:strVal val="#ppt_h"/>
                                          </p:val>
                                        </p:tav>
                                      </p:tavLst>
                                    </p:anim>
                                    <p:animEffect transition="in" filter="fade">
                                      <p:cBhvr>
                                        <p:cTn id="12" dur="750"/>
                                        <p:tgtEl>
                                          <p:spTgt spid="15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750"/>
                                        <p:tgtEl>
                                          <p:spTgt spid="10"/>
                                        </p:tgtEl>
                                      </p:cBhvr>
                                    </p:animEffect>
                                    <p:set>
                                      <p:cBhvr>
                                        <p:cTn id="17" dur="1" fill="hold">
                                          <p:stCondLst>
                                            <p:cond delay="749"/>
                                          </p:stCondLst>
                                        </p:cTn>
                                        <p:tgtEl>
                                          <p:spTgt spid="10"/>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750"/>
                                        <p:tgtEl>
                                          <p:spTgt spid="150"/>
                                        </p:tgtEl>
                                      </p:cBhvr>
                                    </p:animEffect>
                                    <p:set>
                                      <p:cBhvr>
                                        <p:cTn id="20" dur="1" fill="hold">
                                          <p:stCondLst>
                                            <p:cond delay="749"/>
                                          </p:stCondLst>
                                        </p:cTn>
                                        <p:tgtEl>
                                          <p:spTgt spid="150"/>
                                        </p:tgtEl>
                                        <p:attrNameLst>
                                          <p:attrName>style.visibility</p:attrName>
                                        </p:attrNameLst>
                                      </p:cBhvr>
                                      <p:to>
                                        <p:strVal val="hidden"/>
                                      </p:to>
                                    </p:set>
                                  </p:childTnLst>
                                </p:cTn>
                              </p:par>
                            </p:childTnLst>
                          </p:cTn>
                        </p:par>
                        <p:par>
                          <p:cTn id="21" fill="hold">
                            <p:stCondLst>
                              <p:cond delay="750"/>
                            </p:stCondLst>
                            <p:childTnLst>
                              <p:par>
                                <p:cTn id="22" presetID="22" presetClass="entr" presetSubtype="8" fill="hold" grpId="0" nodeType="afterEffect">
                                  <p:stCondLst>
                                    <p:cond delay="0"/>
                                  </p:stCondLst>
                                  <p:childTnLst>
                                    <p:set>
                                      <p:cBhvr>
                                        <p:cTn id="23" dur="1" fill="hold">
                                          <p:stCondLst>
                                            <p:cond delay="0"/>
                                          </p:stCondLst>
                                        </p:cTn>
                                        <p:tgtEl>
                                          <p:spTgt spid="59"/>
                                        </p:tgtEl>
                                        <p:attrNameLst>
                                          <p:attrName>style.visibility</p:attrName>
                                        </p:attrNameLst>
                                      </p:cBhvr>
                                      <p:to>
                                        <p:strVal val="visible"/>
                                      </p:to>
                                    </p:set>
                                    <p:animEffect transition="in" filter="wipe(left)">
                                      <p:cBhvr>
                                        <p:cTn id="24" dur="750"/>
                                        <p:tgtEl>
                                          <p:spTgt spid="59"/>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58"/>
                                        </p:tgtEl>
                                        <p:attrNameLst>
                                          <p:attrName>style.visibility</p:attrName>
                                        </p:attrNameLst>
                                      </p:cBhvr>
                                      <p:to>
                                        <p:strVal val="visible"/>
                                      </p:to>
                                    </p:set>
                                    <p:animEffect transition="in" filter="wipe(left)">
                                      <p:cBhvr>
                                        <p:cTn id="28" dur="750"/>
                                        <p:tgtEl>
                                          <p:spTgt spid="58"/>
                                        </p:tgtEl>
                                      </p:cBhvr>
                                    </p:animEffect>
                                  </p:childTnLst>
                                </p:cTn>
                              </p:par>
                            </p:childTnLst>
                          </p:cTn>
                        </p:par>
                        <p:par>
                          <p:cTn id="29" fill="hold">
                            <p:stCondLst>
                              <p:cond delay="2250"/>
                            </p:stCondLst>
                            <p:childTnLst>
                              <p:par>
                                <p:cTn id="30" presetID="10"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750"/>
                                        <p:tgtEl>
                                          <p:spTgt spid="12"/>
                                        </p:tgtEl>
                                      </p:cBhvr>
                                    </p:animEffect>
                                  </p:childTnLst>
                                </p:cTn>
                              </p:par>
                              <p:par>
                                <p:cTn id="33" presetID="10" presetClass="entr" presetSubtype="0"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750"/>
                                        <p:tgtEl>
                                          <p:spTgt spid="13"/>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60"/>
                                        </p:tgtEl>
                                        <p:attrNameLst>
                                          <p:attrName>style.visibility</p:attrName>
                                        </p:attrNameLst>
                                      </p:cBhvr>
                                      <p:to>
                                        <p:strVal val="visible"/>
                                      </p:to>
                                    </p:set>
                                    <p:animEffect transition="in" filter="wipe(left)">
                                      <p:cBhvr>
                                        <p:cTn id="40" dur="750"/>
                                        <p:tgtEl>
                                          <p:spTgt spid="60"/>
                                        </p:tgtEl>
                                      </p:cBhvr>
                                    </p:animEffect>
                                  </p:childTnLst>
                                </p:cTn>
                              </p:par>
                              <p:par>
                                <p:cTn id="41" presetID="10" presetClass="exit" presetSubtype="0" fill="hold" nodeType="withEffect">
                                  <p:stCondLst>
                                    <p:cond delay="0"/>
                                  </p:stCondLst>
                                  <p:childTnLst>
                                    <p:animEffect transition="out" filter="fade">
                                      <p:cBhvr>
                                        <p:cTn id="42" dur="750"/>
                                        <p:tgtEl>
                                          <p:spTgt spid="13"/>
                                        </p:tgtEl>
                                      </p:cBhvr>
                                    </p:animEffect>
                                    <p:set>
                                      <p:cBhvr>
                                        <p:cTn id="43" dur="1" fill="hold">
                                          <p:stCondLst>
                                            <p:cond delay="749"/>
                                          </p:stCondLst>
                                        </p:cTn>
                                        <p:tgtEl>
                                          <p:spTgt spid="13"/>
                                        </p:tgtEl>
                                        <p:attrNameLst>
                                          <p:attrName>style.visibility</p:attrName>
                                        </p:attrNameLst>
                                      </p:cBhvr>
                                      <p:to>
                                        <p:strVal val="hidden"/>
                                      </p:to>
                                    </p:set>
                                  </p:childTnLst>
                                </p:cTn>
                              </p:par>
                            </p:childTnLst>
                          </p:cTn>
                        </p:par>
                        <p:par>
                          <p:cTn id="44" fill="hold">
                            <p:stCondLst>
                              <p:cond delay="750"/>
                            </p:stCondLst>
                            <p:childTnLst>
                              <p:par>
                                <p:cTn id="45" presetID="10" presetClass="entr" presetSubtype="0" fill="hold"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750"/>
                                        <p:tgtEl>
                                          <p:spTgt spid="2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61"/>
                                        </p:tgtEl>
                                        <p:attrNameLst>
                                          <p:attrName>style.visibility</p:attrName>
                                        </p:attrNameLst>
                                      </p:cBhvr>
                                      <p:to>
                                        <p:strVal val="visible"/>
                                      </p:to>
                                    </p:set>
                                    <p:animEffect transition="in" filter="wipe(left)">
                                      <p:cBhvr>
                                        <p:cTn id="52" dur="750"/>
                                        <p:tgtEl>
                                          <p:spTgt spid="61"/>
                                        </p:tgtEl>
                                      </p:cBhvr>
                                    </p:animEffect>
                                  </p:childTnLst>
                                </p:cTn>
                              </p:par>
                              <p:par>
                                <p:cTn id="53" presetID="10" presetClass="exit" presetSubtype="0" fill="hold" nodeType="withEffect">
                                  <p:stCondLst>
                                    <p:cond delay="0"/>
                                  </p:stCondLst>
                                  <p:childTnLst>
                                    <p:animEffect transition="out" filter="fade">
                                      <p:cBhvr>
                                        <p:cTn id="54" dur="750"/>
                                        <p:tgtEl>
                                          <p:spTgt spid="20"/>
                                        </p:tgtEl>
                                      </p:cBhvr>
                                    </p:animEffect>
                                    <p:set>
                                      <p:cBhvr>
                                        <p:cTn id="55" dur="1" fill="hold">
                                          <p:stCondLst>
                                            <p:cond delay="749"/>
                                          </p:stCondLst>
                                        </p:cTn>
                                        <p:tgtEl>
                                          <p:spTgt spid="20"/>
                                        </p:tgtEl>
                                        <p:attrNameLst>
                                          <p:attrName>style.visibility</p:attrName>
                                        </p:attrNameLst>
                                      </p:cBhvr>
                                      <p:to>
                                        <p:strVal val="hidden"/>
                                      </p:to>
                                    </p:set>
                                  </p:childTnLst>
                                </p:cTn>
                              </p:par>
                            </p:childTnLst>
                          </p:cTn>
                        </p:par>
                        <p:par>
                          <p:cTn id="56" fill="hold">
                            <p:stCondLst>
                              <p:cond delay="750"/>
                            </p:stCondLst>
                            <p:childTnLst>
                              <p:par>
                                <p:cTn id="57" presetID="10" presetClass="entr" presetSubtype="0" fill="hold" nodeType="after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fade">
                                      <p:cBhvr>
                                        <p:cTn id="59" dur="750"/>
                                        <p:tgtEl>
                                          <p:spTgt spid="32"/>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62"/>
                                        </p:tgtEl>
                                        <p:attrNameLst>
                                          <p:attrName>style.visibility</p:attrName>
                                        </p:attrNameLst>
                                      </p:cBhvr>
                                      <p:to>
                                        <p:strVal val="visible"/>
                                      </p:to>
                                    </p:set>
                                    <p:animEffect transition="in" filter="wipe(left)">
                                      <p:cBhvr>
                                        <p:cTn id="64" dur="750"/>
                                        <p:tgtEl>
                                          <p:spTgt spid="62"/>
                                        </p:tgtEl>
                                      </p:cBhvr>
                                    </p:animEffect>
                                  </p:childTnLst>
                                </p:cTn>
                              </p:par>
                              <p:par>
                                <p:cTn id="65" presetID="10" presetClass="exit" presetSubtype="0" fill="hold" nodeType="withEffect">
                                  <p:stCondLst>
                                    <p:cond delay="0"/>
                                  </p:stCondLst>
                                  <p:childTnLst>
                                    <p:animEffect transition="out" filter="fade">
                                      <p:cBhvr>
                                        <p:cTn id="66" dur="750"/>
                                        <p:tgtEl>
                                          <p:spTgt spid="32"/>
                                        </p:tgtEl>
                                      </p:cBhvr>
                                    </p:animEffect>
                                    <p:set>
                                      <p:cBhvr>
                                        <p:cTn id="67" dur="1" fill="hold">
                                          <p:stCondLst>
                                            <p:cond delay="749"/>
                                          </p:stCondLst>
                                        </p:cTn>
                                        <p:tgtEl>
                                          <p:spTgt spid="32"/>
                                        </p:tgtEl>
                                        <p:attrNameLst>
                                          <p:attrName>style.visibility</p:attrName>
                                        </p:attrNameLst>
                                      </p:cBhvr>
                                      <p:to>
                                        <p:strVal val="hidden"/>
                                      </p:to>
                                    </p:set>
                                  </p:childTnLst>
                                </p:cTn>
                              </p:par>
                            </p:childTnLst>
                          </p:cTn>
                        </p:par>
                        <p:par>
                          <p:cTn id="68" fill="hold">
                            <p:stCondLst>
                              <p:cond delay="750"/>
                            </p:stCondLst>
                            <p:childTnLst>
                              <p:par>
                                <p:cTn id="69" presetID="10" presetClass="entr" presetSubtype="0" fill="hold" nodeType="after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fade">
                                      <p:cBhvr>
                                        <p:cTn id="71" dur="750"/>
                                        <p:tgtEl>
                                          <p:spTgt spid="33"/>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63"/>
                                        </p:tgtEl>
                                        <p:attrNameLst>
                                          <p:attrName>style.visibility</p:attrName>
                                        </p:attrNameLst>
                                      </p:cBhvr>
                                      <p:to>
                                        <p:strVal val="visible"/>
                                      </p:to>
                                    </p:set>
                                    <p:animEffect transition="in" filter="wipe(left)">
                                      <p:cBhvr>
                                        <p:cTn id="76" dur="750"/>
                                        <p:tgtEl>
                                          <p:spTgt spid="63"/>
                                        </p:tgtEl>
                                      </p:cBhvr>
                                    </p:animEffect>
                                  </p:childTnLst>
                                </p:cTn>
                              </p:par>
                              <p:par>
                                <p:cTn id="77" presetID="10" presetClass="exit" presetSubtype="0" fill="hold" nodeType="withEffect">
                                  <p:stCondLst>
                                    <p:cond delay="0"/>
                                  </p:stCondLst>
                                  <p:childTnLst>
                                    <p:animEffect transition="out" filter="fade">
                                      <p:cBhvr>
                                        <p:cTn id="78" dur="750"/>
                                        <p:tgtEl>
                                          <p:spTgt spid="33"/>
                                        </p:tgtEl>
                                      </p:cBhvr>
                                    </p:animEffect>
                                    <p:set>
                                      <p:cBhvr>
                                        <p:cTn id="79" dur="1" fill="hold">
                                          <p:stCondLst>
                                            <p:cond delay="749"/>
                                          </p:stCondLst>
                                        </p:cTn>
                                        <p:tgtEl>
                                          <p:spTgt spid="33"/>
                                        </p:tgtEl>
                                        <p:attrNameLst>
                                          <p:attrName>style.visibility</p:attrName>
                                        </p:attrNameLst>
                                      </p:cBhvr>
                                      <p:to>
                                        <p:strVal val="hidden"/>
                                      </p:to>
                                    </p:set>
                                  </p:childTnLst>
                                </p:cTn>
                              </p:par>
                            </p:childTnLst>
                          </p:cTn>
                        </p:par>
                        <p:par>
                          <p:cTn id="80" fill="hold">
                            <p:stCondLst>
                              <p:cond delay="750"/>
                            </p:stCondLst>
                            <p:childTnLst>
                              <p:par>
                                <p:cTn id="81" presetID="10" presetClass="entr" presetSubtype="0" fill="hold" nodeType="after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fade">
                                      <p:cBhvr>
                                        <p:cTn id="83" dur="750"/>
                                        <p:tgtEl>
                                          <p:spTgt spid="36"/>
                                        </p:tgtEl>
                                      </p:cBhvr>
                                    </p:animEffect>
                                  </p:childTnLst>
                                </p:cTn>
                              </p:par>
                            </p:childTnLst>
                          </p:cTn>
                        </p:par>
                        <p:par>
                          <p:cTn id="84" fill="hold">
                            <p:stCondLst>
                              <p:cond delay="1500"/>
                            </p:stCondLst>
                            <p:childTnLst>
                              <p:par>
                                <p:cTn id="85" presetID="10" presetClass="exit" presetSubtype="0" fill="hold" nodeType="afterEffect">
                                  <p:stCondLst>
                                    <p:cond delay="250"/>
                                  </p:stCondLst>
                                  <p:childTnLst>
                                    <p:animEffect transition="out" filter="fade">
                                      <p:cBhvr>
                                        <p:cTn id="86" dur="750"/>
                                        <p:tgtEl>
                                          <p:spTgt spid="36"/>
                                        </p:tgtEl>
                                      </p:cBhvr>
                                    </p:animEffect>
                                    <p:set>
                                      <p:cBhvr>
                                        <p:cTn id="87" dur="1" fill="hold">
                                          <p:stCondLst>
                                            <p:cond delay="749"/>
                                          </p:stCondLst>
                                        </p:cTn>
                                        <p:tgtEl>
                                          <p:spTgt spid="36"/>
                                        </p:tgtEl>
                                        <p:attrNameLst>
                                          <p:attrName>style.visibility</p:attrName>
                                        </p:attrNameLst>
                                      </p:cBhvr>
                                      <p:to>
                                        <p:strVal val="hidden"/>
                                      </p:to>
                                    </p:set>
                                  </p:childTnLst>
                                </p:cTn>
                              </p:par>
                            </p:childTnLst>
                          </p:cTn>
                        </p:par>
                        <p:par>
                          <p:cTn id="88" fill="hold">
                            <p:stCondLst>
                              <p:cond delay="2500"/>
                            </p:stCondLst>
                            <p:childTnLst>
                              <p:par>
                                <p:cTn id="89" presetID="10" presetClass="entr" presetSubtype="0" fill="hold" nodeType="afterEffect">
                                  <p:stCondLst>
                                    <p:cond delay="0"/>
                                  </p:stCondLst>
                                  <p:childTnLst>
                                    <p:set>
                                      <p:cBhvr>
                                        <p:cTn id="90" dur="1" fill="hold">
                                          <p:stCondLst>
                                            <p:cond delay="0"/>
                                          </p:stCondLst>
                                        </p:cTn>
                                        <p:tgtEl>
                                          <p:spTgt spid="34"/>
                                        </p:tgtEl>
                                        <p:attrNameLst>
                                          <p:attrName>style.visibility</p:attrName>
                                        </p:attrNameLst>
                                      </p:cBhvr>
                                      <p:to>
                                        <p:strVal val="visible"/>
                                      </p:to>
                                    </p:set>
                                    <p:animEffect transition="in" filter="fade">
                                      <p:cBhvr>
                                        <p:cTn id="91" dur="750"/>
                                        <p:tgtEl>
                                          <p:spTgt spid="34"/>
                                        </p:tgtEl>
                                      </p:cBhvr>
                                    </p:animEffect>
                                  </p:childTnLst>
                                </p:cTn>
                              </p:par>
                            </p:childTnLst>
                          </p:cTn>
                        </p:par>
                        <p:par>
                          <p:cTn id="92" fill="hold">
                            <p:stCondLst>
                              <p:cond delay="3250"/>
                            </p:stCondLst>
                            <p:childTnLst>
                              <p:par>
                                <p:cTn id="93" presetID="10" presetClass="exit" presetSubtype="0" fill="hold" nodeType="afterEffect">
                                  <p:stCondLst>
                                    <p:cond delay="250"/>
                                  </p:stCondLst>
                                  <p:childTnLst>
                                    <p:animEffect transition="out" filter="fade">
                                      <p:cBhvr>
                                        <p:cTn id="94" dur="750"/>
                                        <p:tgtEl>
                                          <p:spTgt spid="34"/>
                                        </p:tgtEl>
                                      </p:cBhvr>
                                    </p:animEffect>
                                    <p:set>
                                      <p:cBhvr>
                                        <p:cTn id="95" dur="1" fill="hold">
                                          <p:stCondLst>
                                            <p:cond delay="749"/>
                                          </p:stCondLst>
                                        </p:cTn>
                                        <p:tgtEl>
                                          <p:spTgt spid="34"/>
                                        </p:tgtEl>
                                        <p:attrNameLst>
                                          <p:attrName>style.visibility</p:attrName>
                                        </p:attrNameLst>
                                      </p:cBhvr>
                                      <p:to>
                                        <p:strVal val="hidden"/>
                                      </p:to>
                                    </p:set>
                                  </p:childTnLst>
                                </p:cTn>
                              </p:par>
                            </p:childTnLst>
                          </p:cTn>
                        </p:par>
                        <p:par>
                          <p:cTn id="96" fill="hold">
                            <p:stCondLst>
                              <p:cond delay="4250"/>
                            </p:stCondLst>
                            <p:childTnLst>
                              <p:par>
                                <p:cTn id="97" presetID="10" presetClass="entr" presetSubtype="0" fill="hold" nodeType="afterEffect">
                                  <p:stCondLst>
                                    <p:cond delay="0"/>
                                  </p:stCondLst>
                                  <p:childTnLst>
                                    <p:set>
                                      <p:cBhvr>
                                        <p:cTn id="98" dur="1" fill="hold">
                                          <p:stCondLst>
                                            <p:cond delay="0"/>
                                          </p:stCondLst>
                                        </p:cTn>
                                        <p:tgtEl>
                                          <p:spTgt spid="35"/>
                                        </p:tgtEl>
                                        <p:attrNameLst>
                                          <p:attrName>style.visibility</p:attrName>
                                        </p:attrNameLst>
                                      </p:cBhvr>
                                      <p:to>
                                        <p:strVal val="visible"/>
                                      </p:to>
                                    </p:set>
                                    <p:animEffect transition="in" filter="fade">
                                      <p:cBhvr>
                                        <p:cTn id="99" dur="750"/>
                                        <p:tgtEl>
                                          <p:spTgt spid="35"/>
                                        </p:tgtEl>
                                      </p:cBhvr>
                                    </p:animEffect>
                                  </p:childTnLst>
                                </p:cTn>
                              </p:par>
                            </p:childTnLst>
                          </p:cTn>
                        </p:par>
                      </p:childTnLst>
                    </p:cTn>
                  </p:par>
                  <p:par>
                    <p:cTn id="100" fill="hold">
                      <p:stCondLst>
                        <p:cond delay="indefinite"/>
                      </p:stCondLst>
                      <p:childTnLst>
                        <p:par>
                          <p:cTn id="101" fill="hold">
                            <p:stCondLst>
                              <p:cond delay="0"/>
                            </p:stCondLst>
                            <p:childTnLst>
                              <p:par>
                                <p:cTn id="102" presetID="10" presetClass="exit" presetSubtype="0" fill="hold" grpId="1" nodeType="clickEffect">
                                  <p:stCondLst>
                                    <p:cond delay="0"/>
                                  </p:stCondLst>
                                  <p:childTnLst>
                                    <p:animEffect transition="out" filter="fade">
                                      <p:cBhvr>
                                        <p:cTn id="103" dur="750"/>
                                        <p:tgtEl>
                                          <p:spTgt spid="59"/>
                                        </p:tgtEl>
                                      </p:cBhvr>
                                    </p:animEffect>
                                    <p:set>
                                      <p:cBhvr>
                                        <p:cTn id="104" dur="1" fill="hold">
                                          <p:stCondLst>
                                            <p:cond delay="749"/>
                                          </p:stCondLst>
                                        </p:cTn>
                                        <p:tgtEl>
                                          <p:spTgt spid="59"/>
                                        </p:tgtEl>
                                        <p:attrNameLst>
                                          <p:attrName>style.visibility</p:attrName>
                                        </p:attrNameLst>
                                      </p:cBhvr>
                                      <p:to>
                                        <p:strVal val="hidden"/>
                                      </p:to>
                                    </p:set>
                                  </p:childTnLst>
                                </p:cTn>
                              </p:par>
                              <p:par>
                                <p:cTn id="105" presetID="10" presetClass="exit" presetSubtype="0" fill="hold" grpId="1" nodeType="withEffect">
                                  <p:stCondLst>
                                    <p:cond delay="0"/>
                                  </p:stCondLst>
                                  <p:childTnLst>
                                    <p:animEffect transition="out" filter="fade">
                                      <p:cBhvr>
                                        <p:cTn id="106" dur="750"/>
                                        <p:tgtEl>
                                          <p:spTgt spid="58"/>
                                        </p:tgtEl>
                                      </p:cBhvr>
                                    </p:animEffect>
                                    <p:set>
                                      <p:cBhvr>
                                        <p:cTn id="107" dur="1" fill="hold">
                                          <p:stCondLst>
                                            <p:cond delay="749"/>
                                          </p:stCondLst>
                                        </p:cTn>
                                        <p:tgtEl>
                                          <p:spTgt spid="58"/>
                                        </p:tgtEl>
                                        <p:attrNameLst>
                                          <p:attrName>style.visibility</p:attrName>
                                        </p:attrNameLst>
                                      </p:cBhvr>
                                      <p:to>
                                        <p:strVal val="hidden"/>
                                      </p:to>
                                    </p:set>
                                  </p:childTnLst>
                                </p:cTn>
                              </p:par>
                              <p:par>
                                <p:cTn id="108" presetID="10" presetClass="exit" presetSubtype="0" fill="hold" grpId="1" nodeType="withEffect">
                                  <p:stCondLst>
                                    <p:cond delay="0"/>
                                  </p:stCondLst>
                                  <p:childTnLst>
                                    <p:animEffect transition="out" filter="fade">
                                      <p:cBhvr>
                                        <p:cTn id="109" dur="750"/>
                                        <p:tgtEl>
                                          <p:spTgt spid="60"/>
                                        </p:tgtEl>
                                      </p:cBhvr>
                                    </p:animEffect>
                                    <p:set>
                                      <p:cBhvr>
                                        <p:cTn id="110" dur="1" fill="hold">
                                          <p:stCondLst>
                                            <p:cond delay="749"/>
                                          </p:stCondLst>
                                        </p:cTn>
                                        <p:tgtEl>
                                          <p:spTgt spid="60"/>
                                        </p:tgtEl>
                                        <p:attrNameLst>
                                          <p:attrName>style.visibility</p:attrName>
                                        </p:attrNameLst>
                                      </p:cBhvr>
                                      <p:to>
                                        <p:strVal val="hidden"/>
                                      </p:to>
                                    </p:set>
                                  </p:childTnLst>
                                </p:cTn>
                              </p:par>
                              <p:par>
                                <p:cTn id="111" presetID="10" presetClass="exit" presetSubtype="0" fill="hold" grpId="1" nodeType="withEffect">
                                  <p:stCondLst>
                                    <p:cond delay="0"/>
                                  </p:stCondLst>
                                  <p:childTnLst>
                                    <p:animEffect transition="out" filter="fade">
                                      <p:cBhvr>
                                        <p:cTn id="112" dur="750"/>
                                        <p:tgtEl>
                                          <p:spTgt spid="61"/>
                                        </p:tgtEl>
                                      </p:cBhvr>
                                    </p:animEffect>
                                    <p:set>
                                      <p:cBhvr>
                                        <p:cTn id="113" dur="1" fill="hold">
                                          <p:stCondLst>
                                            <p:cond delay="749"/>
                                          </p:stCondLst>
                                        </p:cTn>
                                        <p:tgtEl>
                                          <p:spTgt spid="61"/>
                                        </p:tgtEl>
                                        <p:attrNameLst>
                                          <p:attrName>style.visibility</p:attrName>
                                        </p:attrNameLst>
                                      </p:cBhvr>
                                      <p:to>
                                        <p:strVal val="hidden"/>
                                      </p:to>
                                    </p:set>
                                  </p:childTnLst>
                                </p:cTn>
                              </p:par>
                              <p:par>
                                <p:cTn id="114" presetID="10" presetClass="exit" presetSubtype="0" fill="hold" grpId="1" nodeType="withEffect">
                                  <p:stCondLst>
                                    <p:cond delay="0"/>
                                  </p:stCondLst>
                                  <p:childTnLst>
                                    <p:animEffect transition="out" filter="fade">
                                      <p:cBhvr>
                                        <p:cTn id="115" dur="750"/>
                                        <p:tgtEl>
                                          <p:spTgt spid="62"/>
                                        </p:tgtEl>
                                      </p:cBhvr>
                                    </p:animEffect>
                                    <p:set>
                                      <p:cBhvr>
                                        <p:cTn id="116" dur="1" fill="hold">
                                          <p:stCondLst>
                                            <p:cond delay="749"/>
                                          </p:stCondLst>
                                        </p:cTn>
                                        <p:tgtEl>
                                          <p:spTgt spid="62"/>
                                        </p:tgtEl>
                                        <p:attrNameLst>
                                          <p:attrName>style.visibility</p:attrName>
                                        </p:attrNameLst>
                                      </p:cBhvr>
                                      <p:to>
                                        <p:strVal val="hidden"/>
                                      </p:to>
                                    </p:set>
                                  </p:childTnLst>
                                </p:cTn>
                              </p:par>
                              <p:par>
                                <p:cTn id="117" presetID="10" presetClass="exit" presetSubtype="0" fill="hold" grpId="1" nodeType="withEffect">
                                  <p:stCondLst>
                                    <p:cond delay="0"/>
                                  </p:stCondLst>
                                  <p:childTnLst>
                                    <p:animEffect transition="out" filter="fade">
                                      <p:cBhvr>
                                        <p:cTn id="118" dur="750"/>
                                        <p:tgtEl>
                                          <p:spTgt spid="63"/>
                                        </p:tgtEl>
                                      </p:cBhvr>
                                    </p:animEffect>
                                    <p:set>
                                      <p:cBhvr>
                                        <p:cTn id="119" dur="1" fill="hold">
                                          <p:stCondLst>
                                            <p:cond delay="749"/>
                                          </p:stCondLst>
                                        </p:cTn>
                                        <p:tgtEl>
                                          <p:spTgt spid="63"/>
                                        </p:tgtEl>
                                        <p:attrNameLst>
                                          <p:attrName>style.visibility</p:attrName>
                                        </p:attrNameLst>
                                      </p:cBhvr>
                                      <p:to>
                                        <p:strVal val="hidden"/>
                                      </p:to>
                                    </p:set>
                                  </p:childTnLst>
                                </p:cTn>
                              </p:par>
                            </p:childTnLst>
                          </p:cTn>
                        </p:par>
                        <p:par>
                          <p:cTn id="120" fill="hold">
                            <p:stCondLst>
                              <p:cond delay="750"/>
                            </p:stCondLst>
                            <p:childTnLst>
                              <p:par>
                                <p:cTn id="121" presetID="42" presetClass="entr" presetSubtype="0" fill="hold" nodeType="afterEffect">
                                  <p:stCondLst>
                                    <p:cond delay="0"/>
                                  </p:stCondLst>
                                  <p:childTnLst>
                                    <p:set>
                                      <p:cBhvr>
                                        <p:cTn id="122" dur="1" fill="hold">
                                          <p:stCondLst>
                                            <p:cond delay="0"/>
                                          </p:stCondLst>
                                        </p:cTn>
                                        <p:tgtEl>
                                          <p:spTgt spid="40"/>
                                        </p:tgtEl>
                                        <p:attrNameLst>
                                          <p:attrName>style.visibility</p:attrName>
                                        </p:attrNameLst>
                                      </p:cBhvr>
                                      <p:to>
                                        <p:strVal val="visible"/>
                                      </p:to>
                                    </p:set>
                                    <p:animEffect transition="in" filter="fade">
                                      <p:cBhvr>
                                        <p:cTn id="123" dur="1000"/>
                                        <p:tgtEl>
                                          <p:spTgt spid="40"/>
                                        </p:tgtEl>
                                      </p:cBhvr>
                                    </p:animEffect>
                                    <p:anim calcmode="lin" valueType="num">
                                      <p:cBhvr>
                                        <p:cTn id="124" dur="1000" fill="hold"/>
                                        <p:tgtEl>
                                          <p:spTgt spid="40"/>
                                        </p:tgtEl>
                                        <p:attrNameLst>
                                          <p:attrName>ppt_x</p:attrName>
                                        </p:attrNameLst>
                                      </p:cBhvr>
                                      <p:tavLst>
                                        <p:tav tm="0">
                                          <p:val>
                                            <p:strVal val="#ppt_x"/>
                                          </p:val>
                                        </p:tav>
                                        <p:tav tm="100000">
                                          <p:val>
                                            <p:strVal val="#ppt_x"/>
                                          </p:val>
                                        </p:tav>
                                      </p:tavLst>
                                    </p:anim>
                                    <p:anim calcmode="lin" valueType="num">
                                      <p:cBhvr>
                                        <p:cTn id="125" dur="1000" fill="hold"/>
                                        <p:tgtEl>
                                          <p:spTgt spid="40"/>
                                        </p:tgtEl>
                                        <p:attrNameLst>
                                          <p:attrName>ppt_y</p:attrName>
                                        </p:attrNameLst>
                                      </p:cBhvr>
                                      <p:tavLst>
                                        <p:tav tm="0">
                                          <p:val>
                                            <p:strVal val="#ppt_y+.1"/>
                                          </p:val>
                                        </p:tav>
                                        <p:tav tm="100000">
                                          <p:val>
                                            <p:strVal val="#ppt_y"/>
                                          </p:val>
                                        </p:tav>
                                      </p:tavLst>
                                    </p:anim>
                                  </p:childTnLst>
                                </p:cTn>
                              </p:par>
                            </p:childTnLst>
                          </p:cTn>
                        </p:par>
                        <p:par>
                          <p:cTn id="126" fill="hold">
                            <p:stCondLst>
                              <p:cond delay="1750"/>
                            </p:stCondLst>
                            <p:childTnLst>
                              <p:par>
                                <p:cTn id="127" presetID="10" presetClass="entr" presetSubtype="0" fill="hold" grpId="0" nodeType="afterEffect">
                                  <p:stCondLst>
                                    <p:cond delay="0"/>
                                  </p:stCondLst>
                                  <p:childTnLst>
                                    <p:set>
                                      <p:cBhvr>
                                        <p:cTn id="128" dur="1" fill="hold">
                                          <p:stCondLst>
                                            <p:cond delay="0"/>
                                          </p:stCondLst>
                                        </p:cTn>
                                        <p:tgtEl>
                                          <p:spTgt spid="39"/>
                                        </p:tgtEl>
                                        <p:attrNameLst>
                                          <p:attrName>style.visibility</p:attrName>
                                        </p:attrNameLst>
                                      </p:cBhvr>
                                      <p:to>
                                        <p:strVal val="visible"/>
                                      </p:to>
                                    </p:set>
                                    <p:animEffect transition="in" filter="fade">
                                      <p:cBhvr>
                                        <p:cTn id="129" dur="7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59" grpId="1" animBg="1"/>
      <p:bldP spid="58" grpId="0" animBg="1"/>
      <p:bldP spid="58" grpId="1" animBg="1"/>
      <p:bldP spid="60" grpId="0" animBg="1"/>
      <p:bldP spid="60" grpId="1" animBg="1"/>
      <p:bldP spid="61" grpId="0" animBg="1"/>
      <p:bldP spid="61" grpId="1" animBg="1"/>
      <p:bldP spid="62" grpId="0" animBg="1"/>
      <p:bldP spid="62" grpId="1" animBg="1"/>
      <p:bldP spid="63" grpId="0" animBg="1"/>
      <p:bldP spid="63" grpId="1" animBg="1"/>
      <p:bldP spid="12" grpId="0" animBg="1"/>
      <p:bldP spid="3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Group 37"/>
          <p:cNvGrpSpPr/>
          <p:nvPr/>
        </p:nvGrpSpPr>
        <p:grpSpPr>
          <a:xfrm>
            <a:off x="551466" y="996378"/>
            <a:ext cx="3190928" cy="2876521"/>
            <a:chOff x="4981269" y="163925"/>
            <a:chExt cx="4387993" cy="3955638"/>
          </a:xfrm>
        </p:grpSpPr>
        <p:sp>
          <p:nvSpPr>
            <p:cNvPr id="36" name="Rectangle 35"/>
            <p:cNvSpPr/>
            <p:nvPr/>
          </p:nvSpPr>
          <p:spPr>
            <a:xfrm rot="21167618">
              <a:off x="5236978" y="785974"/>
              <a:ext cx="3653917" cy="2496783"/>
            </a:xfrm>
            <a:prstGeom prst="rect">
              <a:avLst/>
            </a:prstGeom>
            <a:solidFill>
              <a:srgbClr val="FFED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5" name="Group 34"/>
            <p:cNvGrpSpPr/>
            <p:nvPr/>
          </p:nvGrpSpPr>
          <p:grpSpPr>
            <a:xfrm>
              <a:off x="4981269" y="163925"/>
              <a:ext cx="4387993" cy="3955638"/>
              <a:chOff x="4910352" y="1017645"/>
              <a:chExt cx="4387993" cy="3955638"/>
            </a:xfrm>
          </p:grpSpPr>
          <p:pic>
            <p:nvPicPr>
              <p:cNvPr id="27" name="Picture 2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21331124">
                <a:off x="5394833" y="1885718"/>
                <a:ext cx="3292030" cy="2535840"/>
              </a:xfrm>
              <a:prstGeom prst="rect">
                <a:avLst/>
              </a:prstGeom>
            </p:spPr>
          </p:pic>
          <p:pic>
            <p:nvPicPr>
              <p:cNvPr id="34" name="Picture 3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10352" y="1017645"/>
                <a:ext cx="4387993" cy="3955638"/>
              </a:xfrm>
              <a:prstGeom prst="rect">
                <a:avLst/>
              </a:prstGeom>
            </p:spPr>
          </p:pic>
        </p:grpSp>
      </p:grpSp>
      <p:grpSp>
        <p:nvGrpSpPr>
          <p:cNvPr id="31" name="Group 30"/>
          <p:cNvGrpSpPr/>
          <p:nvPr/>
        </p:nvGrpSpPr>
        <p:grpSpPr>
          <a:xfrm>
            <a:off x="-556799" y="-1201063"/>
            <a:ext cx="6900633" cy="2504286"/>
            <a:chOff x="-245190" y="-810654"/>
            <a:chExt cx="6207888" cy="2252884"/>
          </a:xfrm>
        </p:grpSpPr>
        <p:sp>
          <p:nvSpPr>
            <p:cNvPr id="30" name="Oval 29"/>
            <p:cNvSpPr/>
            <p:nvPr/>
          </p:nvSpPr>
          <p:spPr>
            <a:xfrm>
              <a:off x="59610" y="-810654"/>
              <a:ext cx="5903088" cy="2252884"/>
            </a:xfrm>
            <a:prstGeom prst="ellipse">
              <a:avLst/>
            </a:prstGeom>
            <a:solidFill>
              <a:srgbClr val="FFB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Oval 28"/>
            <p:cNvSpPr/>
            <p:nvPr/>
          </p:nvSpPr>
          <p:spPr>
            <a:xfrm>
              <a:off x="-92790" y="-810654"/>
              <a:ext cx="5903088" cy="2252884"/>
            </a:xfrm>
            <a:prstGeom prst="ellipse">
              <a:avLst/>
            </a:prstGeom>
            <a:solidFill>
              <a:srgbClr val="FF57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Oval 27"/>
            <p:cNvSpPr/>
            <p:nvPr/>
          </p:nvSpPr>
          <p:spPr>
            <a:xfrm>
              <a:off x="-245190" y="-810654"/>
              <a:ext cx="5903088" cy="2252884"/>
            </a:xfrm>
            <a:prstGeom prst="ellipse">
              <a:avLst/>
            </a:prstGeom>
            <a:solidFill>
              <a:srgbClr val="1B14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1" name="Rounded Rectangle 20"/>
          <p:cNvSpPr/>
          <p:nvPr/>
        </p:nvSpPr>
        <p:spPr>
          <a:xfrm>
            <a:off x="4307560" y="1677900"/>
            <a:ext cx="3587750" cy="566573"/>
          </a:xfrm>
          <a:prstGeom prst="roundRect">
            <a:avLst>
              <a:gd name="adj" fmla="val 12602"/>
            </a:avLst>
          </a:prstGeom>
          <a:solidFill>
            <a:srgbClr val="1B1464"/>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pPr algn="r"/>
            <a:r>
              <a:rPr lang="en-GB" sz="2000" dirty="0">
                <a:solidFill>
                  <a:schemeClr val="bg1"/>
                </a:solidFill>
                <a:latin typeface="BBC Reith Sans XBold" panose="020B0803020204020204" pitchFamily="34" charset="-18"/>
                <a:ea typeface="BBC Reith Sans XBold" panose="020B0803020204020204" pitchFamily="34" charset="-18"/>
                <a:cs typeface="BBC Reith Sans XBold" panose="020B0803020204020204" pitchFamily="34" charset="-18"/>
              </a:rPr>
              <a:t>What is physical bullying?</a:t>
            </a:r>
          </a:p>
        </p:txBody>
      </p:sp>
      <p:grpSp>
        <p:nvGrpSpPr>
          <p:cNvPr id="150" name="Group 149"/>
          <p:cNvGrpSpPr/>
          <p:nvPr/>
        </p:nvGrpSpPr>
        <p:grpSpPr>
          <a:xfrm>
            <a:off x="4146747" y="1800375"/>
            <a:ext cx="321623" cy="321623"/>
            <a:chOff x="6300782" y="2205415"/>
            <a:chExt cx="321623" cy="321623"/>
          </a:xfrm>
        </p:grpSpPr>
        <p:sp>
          <p:nvSpPr>
            <p:cNvPr id="142" name="Oval 141"/>
            <p:cNvSpPr/>
            <p:nvPr/>
          </p:nvSpPr>
          <p:spPr>
            <a:xfrm>
              <a:off x="6300782" y="2205415"/>
              <a:ext cx="321623" cy="321623"/>
            </a:xfrm>
            <a:prstGeom prst="ellipse">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0" tIns="108000" rIns="108000" bIns="108000" rtlCol="0" anchor="ctr">
              <a:spAutoFit/>
            </a:bodyPr>
            <a:lstStyle/>
            <a:p>
              <a:endParaRPr lang="en-GB">
                <a:solidFill>
                  <a:srgbClr val="FF577A"/>
                </a:solidFill>
                <a:latin typeface="BBC Reith Sans Medium" panose="020B0703020204020204" pitchFamily="34" charset="-18"/>
                <a:ea typeface="BBC Reith Sans Medium" panose="020B0703020204020204" pitchFamily="34" charset="-18"/>
                <a:cs typeface="BBC Reith Sans Medium" panose="020B0703020204020204" pitchFamily="34" charset="-18"/>
              </a:endParaRPr>
            </a:p>
          </p:txBody>
        </p:sp>
        <p:sp>
          <p:nvSpPr>
            <p:cNvPr id="149" name="TextBox 148"/>
            <p:cNvSpPr txBox="1"/>
            <p:nvPr/>
          </p:nvSpPr>
          <p:spPr>
            <a:xfrm>
              <a:off x="6337694" y="2243116"/>
              <a:ext cx="247799" cy="246221"/>
            </a:xfrm>
            <a:prstGeom prst="rect">
              <a:avLst/>
            </a:prstGeom>
            <a:noFill/>
            <a:ln>
              <a:noFill/>
            </a:ln>
          </p:spPr>
          <p:txBody>
            <a:bodyPr wrap="square" lIns="0" tIns="0" rIns="0" bIns="0" rtlCol="0">
              <a:spAutoFit/>
            </a:bodyPr>
            <a:lstStyle/>
            <a:p>
              <a:pPr algn="ctr"/>
              <a:r>
                <a:rPr lang="en-GB" sz="1600" dirty="0">
                  <a:solidFill>
                    <a:srgbClr val="1B1464"/>
                  </a:solidFill>
                  <a:latin typeface="+mj-lt"/>
                  <a:ea typeface="BBC Reith Sans Medium" panose="020B0703020204020204" pitchFamily="34" charset="-18"/>
                  <a:cs typeface="BBC Reith Sans Medium" panose="020B0703020204020204" pitchFamily="34" charset="-18"/>
                </a:rPr>
                <a:t>?</a:t>
              </a:r>
            </a:p>
          </p:txBody>
        </p:sp>
      </p:grpSp>
      <p:sp>
        <p:nvSpPr>
          <p:cNvPr id="55" name="Rounded Rectangle 54"/>
          <p:cNvSpPr/>
          <p:nvPr/>
        </p:nvSpPr>
        <p:spPr>
          <a:xfrm>
            <a:off x="4817867" y="2487114"/>
            <a:ext cx="3250290" cy="1229752"/>
          </a:xfrm>
          <a:prstGeom prst="roundRect">
            <a:avLst>
              <a:gd name="adj" fmla="val 12602"/>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r>
              <a:rPr lang="en-GB" sz="2000" dirty="0">
                <a:solidFill>
                  <a:srgbClr val="1B1464"/>
                </a:solidFill>
                <a:latin typeface="BBC Reith Sans" panose="020B0603020204020204" pitchFamily="34" charset="-18"/>
                <a:ea typeface="BBC Reith Sans" panose="020B0603020204020204" pitchFamily="34" charset="-18"/>
                <a:cs typeface="BBC Reith Sans" panose="020B0603020204020204" pitchFamily="34" charset="-18"/>
              </a:rPr>
              <a:t>Physical bullying is when someone uses their body to hurt others.</a:t>
            </a:r>
          </a:p>
        </p:txBody>
      </p:sp>
      <p:sp>
        <p:nvSpPr>
          <p:cNvPr id="56" name="Rounded Rectangle 55"/>
          <p:cNvSpPr/>
          <p:nvPr/>
        </p:nvSpPr>
        <p:spPr>
          <a:xfrm>
            <a:off x="4817866" y="3963031"/>
            <a:ext cx="3250291" cy="1892930"/>
          </a:xfrm>
          <a:prstGeom prst="roundRect">
            <a:avLst>
              <a:gd name="adj" fmla="val 6564"/>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r>
              <a:rPr lang="en-GB" sz="2000" dirty="0">
                <a:solidFill>
                  <a:srgbClr val="1B1464"/>
                </a:solidFill>
                <a:latin typeface="BBC Reith Sans" panose="020B0603020204020204" pitchFamily="34" charset="-18"/>
                <a:ea typeface="BBC Reith Sans" panose="020B0603020204020204" pitchFamily="34" charset="-18"/>
                <a:cs typeface="BBC Reith Sans" panose="020B0603020204020204" pitchFamily="34" charset="-18"/>
              </a:rPr>
              <a:t>Physical bullying behaviours include hitting, kicking, tripping, pinching, pushing and damaging property.</a:t>
            </a:r>
          </a:p>
        </p:txBody>
      </p:sp>
      <p:cxnSp>
        <p:nvCxnSpPr>
          <p:cNvPr id="13" name="Elbow Connector 12"/>
          <p:cNvCxnSpPr>
            <a:endCxn id="55" idx="1"/>
          </p:cNvCxnSpPr>
          <p:nvPr/>
        </p:nvCxnSpPr>
        <p:spPr>
          <a:xfrm rot="16200000" flipH="1">
            <a:off x="4270675" y="2554798"/>
            <a:ext cx="861040" cy="233344"/>
          </a:xfrm>
          <a:prstGeom prst="bentConnector2">
            <a:avLst/>
          </a:prstGeom>
          <a:ln w="28575">
            <a:solidFill>
              <a:srgbClr val="1B1464"/>
            </a:solidFill>
            <a:tailEnd type="oval"/>
          </a:ln>
        </p:spPr>
        <p:style>
          <a:lnRef idx="1">
            <a:schemeClr val="accent1"/>
          </a:lnRef>
          <a:fillRef idx="0">
            <a:schemeClr val="accent1"/>
          </a:fillRef>
          <a:effectRef idx="0">
            <a:schemeClr val="accent1"/>
          </a:effectRef>
          <a:fontRef idx="minor">
            <a:schemeClr val="tx1"/>
          </a:fontRef>
        </p:style>
      </p:cxnSp>
      <p:cxnSp>
        <p:nvCxnSpPr>
          <p:cNvPr id="61" name="Elbow Connector 60"/>
          <p:cNvCxnSpPr>
            <a:endCxn id="56" idx="1"/>
          </p:cNvCxnSpPr>
          <p:nvPr/>
        </p:nvCxnSpPr>
        <p:spPr>
          <a:xfrm rot="16200000" flipH="1">
            <a:off x="3799417" y="3891047"/>
            <a:ext cx="1808298" cy="228600"/>
          </a:xfrm>
          <a:prstGeom prst="bentConnector2">
            <a:avLst/>
          </a:prstGeom>
          <a:ln w="28575">
            <a:solidFill>
              <a:srgbClr val="1B1464"/>
            </a:solidFill>
            <a:tailEnd type="oval"/>
          </a:ln>
        </p:spPr>
        <p:style>
          <a:lnRef idx="1">
            <a:schemeClr val="accent1"/>
          </a:lnRef>
          <a:fillRef idx="0">
            <a:schemeClr val="accent1"/>
          </a:fillRef>
          <a:effectRef idx="0">
            <a:schemeClr val="accent1"/>
          </a:effectRef>
          <a:fontRef idx="minor">
            <a:schemeClr val="tx1"/>
          </a:fontRef>
        </p:style>
      </p:cxnSp>
      <p:grpSp>
        <p:nvGrpSpPr>
          <p:cNvPr id="10" name="Group 9"/>
          <p:cNvGrpSpPr/>
          <p:nvPr/>
        </p:nvGrpSpPr>
        <p:grpSpPr>
          <a:xfrm>
            <a:off x="1146431" y="3684868"/>
            <a:ext cx="3411636" cy="2704037"/>
            <a:chOff x="1088573" y="3305457"/>
            <a:chExt cx="3698792" cy="2931635"/>
          </a:xfrm>
        </p:grpSpPr>
        <p:grpSp>
          <p:nvGrpSpPr>
            <p:cNvPr id="50" name="Group 49"/>
            <p:cNvGrpSpPr/>
            <p:nvPr/>
          </p:nvGrpSpPr>
          <p:grpSpPr>
            <a:xfrm>
              <a:off x="1408762" y="3706231"/>
              <a:ext cx="3006489" cy="2102928"/>
              <a:chOff x="1115565" y="3268035"/>
              <a:chExt cx="3595606" cy="2514994"/>
            </a:xfrm>
          </p:grpSpPr>
          <p:pic>
            <p:nvPicPr>
              <p:cNvPr id="43" name="Picture 42"/>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154159">
                <a:off x="1115565" y="3268035"/>
                <a:ext cx="3595606" cy="2514994"/>
              </a:xfrm>
              <a:prstGeom prst="rect">
                <a:avLst/>
              </a:prstGeom>
            </p:spPr>
          </p:pic>
          <p:pic>
            <p:nvPicPr>
              <p:cNvPr id="42" name="Picture 4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822524" y="3408260"/>
                <a:ext cx="2030856" cy="2234546"/>
              </a:xfrm>
              <a:prstGeom prst="rect">
                <a:avLst/>
              </a:prstGeom>
            </p:spPr>
          </p:pic>
        </p:grpSp>
        <p:pic>
          <p:nvPicPr>
            <p:cNvPr id="2" name="Picture 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88573" y="3305457"/>
              <a:ext cx="3698792" cy="2931635"/>
            </a:xfrm>
            <a:prstGeom prst="rect">
              <a:avLst/>
            </a:prstGeom>
          </p:spPr>
        </p:pic>
      </p:grpSp>
      <p:sp>
        <p:nvSpPr>
          <p:cNvPr id="25" name="TextBox 24"/>
          <p:cNvSpPr txBox="1"/>
          <p:nvPr/>
        </p:nvSpPr>
        <p:spPr>
          <a:xfrm>
            <a:off x="667478" y="227044"/>
            <a:ext cx="4841691" cy="707886"/>
          </a:xfrm>
          <a:prstGeom prst="rect">
            <a:avLst/>
          </a:prstGeom>
          <a:noFill/>
        </p:spPr>
        <p:txBody>
          <a:bodyPr wrap="square" rtlCol="0">
            <a:spAutoFit/>
          </a:bodyPr>
          <a:lstStyle/>
          <a:p>
            <a:r>
              <a:rPr lang="en-GB" sz="4000" dirty="0">
                <a:ln w="19050">
                  <a:noFill/>
                </a:ln>
                <a:solidFill>
                  <a:schemeClr val="bg1"/>
                </a:solidFill>
                <a:latin typeface="BBC Reith Sans Medium" panose="020B0703020204020204" pitchFamily="34" charset="-18"/>
                <a:ea typeface="BBC Reith Sans Medium" panose="020B0703020204020204" pitchFamily="34" charset="-18"/>
                <a:cs typeface="BBC Reith Sans Medium" panose="020B0703020204020204" pitchFamily="34" charset="-18"/>
              </a:rPr>
              <a:t>What Is Bullying?</a:t>
            </a:r>
          </a:p>
        </p:txBody>
      </p:sp>
    </p:spTree>
    <p:extLst>
      <p:ext uri="{BB962C8B-B14F-4D97-AF65-F5344CB8AC3E}">
        <p14:creationId xmlns:p14="http://schemas.microsoft.com/office/powerpoint/2010/main" val="1118309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left)">
                                      <p:cBhvr>
                                        <p:cTn id="13" dur="750"/>
                                        <p:tgtEl>
                                          <p:spTgt spid="21"/>
                                        </p:tgtEl>
                                      </p:cBhvr>
                                    </p:animEffect>
                                  </p:childTnLst>
                                </p:cTn>
                              </p:par>
                              <p:par>
                                <p:cTn id="14" presetID="53" presetClass="entr" presetSubtype="16" fill="hold" nodeType="withEffect">
                                  <p:stCondLst>
                                    <p:cond delay="0"/>
                                  </p:stCondLst>
                                  <p:childTnLst>
                                    <p:set>
                                      <p:cBhvr>
                                        <p:cTn id="15" dur="1" fill="hold">
                                          <p:stCondLst>
                                            <p:cond delay="0"/>
                                          </p:stCondLst>
                                        </p:cTn>
                                        <p:tgtEl>
                                          <p:spTgt spid="150"/>
                                        </p:tgtEl>
                                        <p:attrNameLst>
                                          <p:attrName>style.visibility</p:attrName>
                                        </p:attrNameLst>
                                      </p:cBhvr>
                                      <p:to>
                                        <p:strVal val="visible"/>
                                      </p:to>
                                    </p:set>
                                    <p:anim calcmode="lin" valueType="num">
                                      <p:cBhvr>
                                        <p:cTn id="16" dur="750" fill="hold"/>
                                        <p:tgtEl>
                                          <p:spTgt spid="150"/>
                                        </p:tgtEl>
                                        <p:attrNameLst>
                                          <p:attrName>ppt_w</p:attrName>
                                        </p:attrNameLst>
                                      </p:cBhvr>
                                      <p:tavLst>
                                        <p:tav tm="0">
                                          <p:val>
                                            <p:fltVal val="0"/>
                                          </p:val>
                                        </p:tav>
                                        <p:tav tm="100000">
                                          <p:val>
                                            <p:strVal val="#ppt_w"/>
                                          </p:val>
                                        </p:tav>
                                      </p:tavLst>
                                    </p:anim>
                                    <p:anim calcmode="lin" valueType="num">
                                      <p:cBhvr>
                                        <p:cTn id="17" dur="750" fill="hold"/>
                                        <p:tgtEl>
                                          <p:spTgt spid="150"/>
                                        </p:tgtEl>
                                        <p:attrNameLst>
                                          <p:attrName>ppt_h</p:attrName>
                                        </p:attrNameLst>
                                      </p:cBhvr>
                                      <p:tavLst>
                                        <p:tav tm="0">
                                          <p:val>
                                            <p:fltVal val="0"/>
                                          </p:val>
                                        </p:tav>
                                        <p:tav tm="100000">
                                          <p:val>
                                            <p:strVal val="#ppt_h"/>
                                          </p:val>
                                        </p:tav>
                                      </p:tavLst>
                                    </p:anim>
                                    <p:animEffect transition="in" filter="fade">
                                      <p:cBhvr>
                                        <p:cTn id="18" dur="750"/>
                                        <p:tgtEl>
                                          <p:spTgt spid="15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up)">
                                      <p:cBhvr>
                                        <p:cTn id="23" dur="750"/>
                                        <p:tgtEl>
                                          <p:spTgt spid="13"/>
                                        </p:tgtEl>
                                      </p:cBhvr>
                                    </p:animEffect>
                                  </p:childTnLst>
                                </p:cTn>
                              </p:par>
                            </p:childTnLst>
                          </p:cTn>
                        </p:par>
                        <p:par>
                          <p:cTn id="24" fill="hold">
                            <p:stCondLst>
                              <p:cond delay="750"/>
                            </p:stCondLst>
                            <p:childTnLst>
                              <p:par>
                                <p:cTn id="25" presetID="22" presetClass="entr" presetSubtype="8" fill="hold" grpId="0"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left)">
                                      <p:cBhvr>
                                        <p:cTn id="27" dur="750"/>
                                        <p:tgtEl>
                                          <p:spTgt spid="5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61"/>
                                        </p:tgtEl>
                                        <p:attrNameLst>
                                          <p:attrName>style.visibility</p:attrName>
                                        </p:attrNameLst>
                                      </p:cBhvr>
                                      <p:to>
                                        <p:strVal val="visible"/>
                                      </p:to>
                                    </p:set>
                                    <p:animEffect transition="in" filter="wipe(up)">
                                      <p:cBhvr>
                                        <p:cTn id="32" dur="750"/>
                                        <p:tgtEl>
                                          <p:spTgt spid="61"/>
                                        </p:tgtEl>
                                      </p:cBhvr>
                                    </p:animEffect>
                                  </p:childTnLst>
                                </p:cTn>
                              </p:par>
                            </p:childTnLst>
                          </p:cTn>
                        </p:par>
                        <p:par>
                          <p:cTn id="33" fill="hold">
                            <p:stCondLst>
                              <p:cond delay="750"/>
                            </p:stCondLst>
                            <p:childTnLst>
                              <p:par>
                                <p:cTn id="34" presetID="22" presetClass="entr" presetSubtype="8" fill="hold" grpId="0" nodeType="after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wipe(left)">
                                      <p:cBhvr>
                                        <p:cTn id="36" dur="750"/>
                                        <p:tgtEl>
                                          <p:spTgt spid="56"/>
                                        </p:tgtEl>
                                      </p:cBhvr>
                                    </p:animEffect>
                                  </p:childTnLst>
                                </p:cTn>
                              </p:par>
                            </p:childTnLst>
                          </p:cTn>
                        </p:par>
                        <p:par>
                          <p:cTn id="37" fill="hold">
                            <p:stCondLst>
                              <p:cond delay="1500"/>
                            </p:stCondLst>
                            <p:childTnLst>
                              <p:par>
                                <p:cTn id="38" presetID="42" presetClass="entr" presetSubtype="0"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1000"/>
                                        <p:tgtEl>
                                          <p:spTgt spid="10"/>
                                        </p:tgtEl>
                                      </p:cBhvr>
                                    </p:animEffect>
                                    <p:anim calcmode="lin" valueType="num">
                                      <p:cBhvr>
                                        <p:cTn id="41" dur="1000" fill="hold"/>
                                        <p:tgtEl>
                                          <p:spTgt spid="10"/>
                                        </p:tgtEl>
                                        <p:attrNameLst>
                                          <p:attrName>ppt_x</p:attrName>
                                        </p:attrNameLst>
                                      </p:cBhvr>
                                      <p:tavLst>
                                        <p:tav tm="0">
                                          <p:val>
                                            <p:strVal val="#ppt_x"/>
                                          </p:val>
                                        </p:tav>
                                        <p:tav tm="100000">
                                          <p:val>
                                            <p:strVal val="#ppt_x"/>
                                          </p:val>
                                        </p:tav>
                                      </p:tavLst>
                                    </p:anim>
                                    <p:anim calcmode="lin" valueType="num">
                                      <p:cBhvr>
                                        <p:cTn id="4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55" grpId="0" animBg="1"/>
      <p:bldP spid="5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p:nvPr/>
        </p:nvGrpSpPr>
        <p:grpSpPr>
          <a:xfrm>
            <a:off x="482528" y="1270532"/>
            <a:ext cx="3584460" cy="3165140"/>
            <a:chOff x="170194" y="1390918"/>
            <a:chExt cx="4056960" cy="3582365"/>
          </a:xfrm>
        </p:grpSpPr>
        <p:pic>
          <p:nvPicPr>
            <p:cNvPr id="12" name="Picture 1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21293550">
              <a:off x="461191" y="1941712"/>
              <a:ext cx="3394642" cy="2279257"/>
            </a:xfrm>
            <a:prstGeom prst="rect">
              <a:avLst/>
            </a:prstGeom>
          </p:spPr>
        </p:pic>
        <p:pic>
          <p:nvPicPr>
            <p:cNvPr id="2" name="Picture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21265071">
              <a:off x="514010" y="2095106"/>
              <a:ext cx="3216566" cy="2135050"/>
            </a:xfrm>
            <a:prstGeom prst="rect">
              <a:avLst/>
            </a:prstGeom>
          </p:spPr>
        </p:pic>
        <p:pic>
          <p:nvPicPr>
            <p:cNvPr id="11" name="Picture 1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43612">
              <a:off x="170194" y="1390918"/>
              <a:ext cx="4056960" cy="3582365"/>
            </a:xfrm>
            <a:prstGeom prst="rect">
              <a:avLst/>
            </a:prstGeom>
          </p:spPr>
        </p:pic>
      </p:grpSp>
      <p:grpSp>
        <p:nvGrpSpPr>
          <p:cNvPr id="31" name="Group 30"/>
          <p:cNvGrpSpPr/>
          <p:nvPr/>
        </p:nvGrpSpPr>
        <p:grpSpPr>
          <a:xfrm>
            <a:off x="-556799" y="-1201063"/>
            <a:ext cx="6900633" cy="2504286"/>
            <a:chOff x="-245190" y="-810654"/>
            <a:chExt cx="6207888" cy="2252884"/>
          </a:xfrm>
        </p:grpSpPr>
        <p:sp>
          <p:nvSpPr>
            <p:cNvPr id="30" name="Oval 29"/>
            <p:cNvSpPr/>
            <p:nvPr/>
          </p:nvSpPr>
          <p:spPr>
            <a:xfrm>
              <a:off x="59610" y="-810654"/>
              <a:ext cx="5903088" cy="2252884"/>
            </a:xfrm>
            <a:prstGeom prst="ellipse">
              <a:avLst/>
            </a:prstGeom>
            <a:solidFill>
              <a:srgbClr val="FFB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Oval 28"/>
            <p:cNvSpPr/>
            <p:nvPr/>
          </p:nvSpPr>
          <p:spPr>
            <a:xfrm>
              <a:off x="-92790" y="-810654"/>
              <a:ext cx="5903088" cy="2252884"/>
            </a:xfrm>
            <a:prstGeom prst="ellipse">
              <a:avLst/>
            </a:prstGeom>
            <a:solidFill>
              <a:srgbClr val="FF57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Oval 27"/>
            <p:cNvSpPr/>
            <p:nvPr/>
          </p:nvSpPr>
          <p:spPr>
            <a:xfrm>
              <a:off x="-245190" y="-810654"/>
              <a:ext cx="5903088" cy="2252884"/>
            </a:xfrm>
            <a:prstGeom prst="ellipse">
              <a:avLst/>
            </a:prstGeom>
            <a:solidFill>
              <a:srgbClr val="1B14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1" name="Rounded Rectangle 20"/>
          <p:cNvSpPr/>
          <p:nvPr/>
        </p:nvSpPr>
        <p:spPr>
          <a:xfrm>
            <a:off x="4307560" y="1677900"/>
            <a:ext cx="3325140" cy="566573"/>
          </a:xfrm>
          <a:prstGeom prst="roundRect">
            <a:avLst>
              <a:gd name="adj" fmla="val 12602"/>
            </a:avLst>
          </a:prstGeom>
          <a:solidFill>
            <a:srgbClr val="FF577A"/>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pPr algn="r"/>
            <a:r>
              <a:rPr lang="en-GB" sz="2000" dirty="0">
                <a:solidFill>
                  <a:schemeClr val="bg1"/>
                </a:solidFill>
                <a:latin typeface="BBC Reith Sans XBold" panose="020B0803020204020204" pitchFamily="34" charset="-18"/>
                <a:ea typeface="BBC Reith Sans XBold" panose="020B0803020204020204" pitchFamily="34" charset="-18"/>
                <a:cs typeface="BBC Reith Sans XBold" panose="020B0803020204020204" pitchFamily="34" charset="-18"/>
              </a:rPr>
              <a:t>What is verbal bullying?</a:t>
            </a:r>
          </a:p>
        </p:txBody>
      </p:sp>
      <p:grpSp>
        <p:nvGrpSpPr>
          <p:cNvPr id="150" name="Group 149"/>
          <p:cNvGrpSpPr/>
          <p:nvPr/>
        </p:nvGrpSpPr>
        <p:grpSpPr>
          <a:xfrm>
            <a:off x="4146747" y="1800375"/>
            <a:ext cx="321623" cy="321623"/>
            <a:chOff x="6300782" y="2205415"/>
            <a:chExt cx="321623" cy="321623"/>
          </a:xfrm>
        </p:grpSpPr>
        <p:sp>
          <p:nvSpPr>
            <p:cNvPr id="142" name="Oval 141"/>
            <p:cNvSpPr/>
            <p:nvPr/>
          </p:nvSpPr>
          <p:spPr>
            <a:xfrm>
              <a:off x="6300782" y="2205415"/>
              <a:ext cx="321623" cy="321623"/>
            </a:xfrm>
            <a:prstGeom prst="ellipse">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0" tIns="108000" rIns="108000" bIns="108000" rtlCol="0" anchor="ctr">
              <a:spAutoFit/>
            </a:bodyPr>
            <a:lstStyle/>
            <a:p>
              <a:endParaRPr lang="en-GB">
                <a:solidFill>
                  <a:srgbClr val="FF577A"/>
                </a:solidFill>
                <a:latin typeface="BBC Reith Sans Medium" panose="020B0703020204020204" pitchFamily="34" charset="-18"/>
                <a:ea typeface="BBC Reith Sans Medium" panose="020B0703020204020204" pitchFamily="34" charset="-18"/>
                <a:cs typeface="BBC Reith Sans Medium" panose="020B0703020204020204" pitchFamily="34" charset="-18"/>
              </a:endParaRPr>
            </a:p>
          </p:txBody>
        </p:sp>
        <p:sp>
          <p:nvSpPr>
            <p:cNvPr id="149" name="TextBox 148"/>
            <p:cNvSpPr txBox="1"/>
            <p:nvPr/>
          </p:nvSpPr>
          <p:spPr>
            <a:xfrm>
              <a:off x="6337694" y="2243116"/>
              <a:ext cx="247799" cy="246221"/>
            </a:xfrm>
            <a:prstGeom prst="rect">
              <a:avLst/>
            </a:prstGeom>
            <a:noFill/>
            <a:ln>
              <a:noFill/>
            </a:ln>
          </p:spPr>
          <p:txBody>
            <a:bodyPr wrap="square" lIns="0" tIns="0" rIns="0" bIns="0" rtlCol="0">
              <a:spAutoFit/>
            </a:bodyPr>
            <a:lstStyle/>
            <a:p>
              <a:pPr algn="ctr"/>
              <a:r>
                <a:rPr lang="en-GB" sz="1600" dirty="0">
                  <a:solidFill>
                    <a:srgbClr val="1B1464"/>
                  </a:solidFill>
                  <a:latin typeface="+mj-lt"/>
                  <a:ea typeface="BBC Reith Sans Medium" panose="020B0703020204020204" pitchFamily="34" charset="-18"/>
                  <a:cs typeface="BBC Reith Sans Medium" panose="020B0703020204020204" pitchFamily="34" charset="-18"/>
                </a:rPr>
                <a:t>?</a:t>
              </a:r>
            </a:p>
          </p:txBody>
        </p:sp>
      </p:grpSp>
      <p:sp>
        <p:nvSpPr>
          <p:cNvPr id="55" name="Rounded Rectangle 54"/>
          <p:cNvSpPr/>
          <p:nvPr/>
        </p:nvSpPr>
        <p:spPr>
          <a:xfrm>
            <a:off x="4817867" y="2487114"/>
            <a:ext cx="3086880" cy="1229752"/>
          </a:xfrm>
          <a:prstGeom prst="roundRect">
            <a:avLst>
              <a:gd name="adj" fmla="val 12602"/>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r>
              <a:rPr lang="en-GB" sz="2000" dirty="0">
                <a:solidFill>
                  <a:srgbClr val="1B1464"/>
                </a:solidFill>
                <a:latin typeface="BBC Reith Sans" panose="020B0603020204020204" pitchFamily="34" charset="-18"/>
                <a:ea typeface="BBC Reith Sans" panose="020B0603020204020204" pitchFamily="34" charset="-18"/>
                <a:cs typeface="BBC Reith Sans" panose="020B0603020204020204" pitchFamily="34" charset="-18"/>
              </a:rPr>
              <a:t>Verbal bullying is when someone uses words to hurt others.</a:t>
            </a:r>
          </a:p>
        </p:txBody>
      </p:sp>
      <p:sp>
        <p:nvSpPr>
          <p:cNvPr id="56" name="Rounded Rectangle 55"/>
          <p:cNvSpPr/>
          <p:nvPr/>
        </p:nvSpPr>
        <p:spPr>
          <a:xfrm>
            <a:off x="4817867" y="3969267"/>
            <a:ext cx="3435796" cy="1505278"/>
          </a:xfrm>
          <a:prstGeom prst="roundRect">
            <a:avLst>
              <a:gd name="adj" fmla="val 6564"/>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r>
              <a:rPr lang="en-GB" sz="2000" dirty="0">
                <a:solidFill>
                  <a:srgbClr val="1B1464"/>
                </a:solidFill>
                <a:latin typeface="BBC Reith Sans" panose="020B0603020204020204" pitchFamily="34" charset="-18"/>
                <a:ea typeface="BBC Reith Sans" panose="020B0603020204020204" pitchFamily="34" charset="-18"/>
                <a:cs typeface="BBC Reith Sans" panose="020B0603020204020204" pitchFamily="34" charset="-18"/>
              </a:rPr>
              <a:t>Verbal bullying behaviours include name-calling, teasing and using words which upset other people.</a:t>
            </a:r>
          </a:p>
        </p:txBody>
      </p:sp>
      <p:cxnSp>
        <p:nvCxnSpPr>
          <p:cNvPr id="13" name="Elbow Connector 12"/>
          <p:cNvCxnSpPr>
            <a:endCxn id="55" idx="1"/>
          </p:cNvCxnSpPr>
          <p:nvPr/>
        </p:nvCxnSpPr>
        <p:spPr>
          <a:xfrm rot="16200000" flipH="1">
            <a:off x="4270675" y="2554798"/>
            <a:ext cx="861040" cy="233344"/>
          </a:xfrm>
          <a:prstGeom prst="bentConnector2">
            <a:avLst/>
          </a:prstGeom>
          <a:ln w="28575">
            <a:solidFill>
              <a:srgbClr val="1B1464"/>
            </a:solidFill>
            <a:tailEnd type="oval"/>
          </a:ln>
        </p:spPr>
        <p:style>
          <a:lnRef idx="1">
            <a:schemeClr val="accent1"/>
          </a:lnRef>
          <a:fillRef idx="0">
            <a:schemeClr val="accent1"/>
          </a:fillRef>
          <a:effectRef idx="0">
            <a:schemeClr val="accent1"/>
          </a:effectRef>
          <a:fontRef idx="minor">
            <a:schemeClr val="tx1"/>
          </a:fontRef>
        </p:style>
      </p:cxnSp>
      <p:cxnSp>
        <p:nvCxnSpPr>
          <p:cNvPr id="61" name="Elbow Connector 60"/>
          <p:cNvCxnSpPr>
            <a:endCxn id="56" idx="1"/>
          </p:cNvCxnSpPr>
          <p:nvPr/>
        </p:nvCxnSpPr>
        <p:spPr>
          <a:xfrm rot="16200000" flipH="1">
            <a:off x="3799418" y="3703457"/>
            <a:ext cx="1808298" cy="228600"/>
          </a:xfrm>
          <a:prstGeom prst="bentConnector2">
            <a:avLst/>
          </a:prstGeom>
          <a:ln w="28575">
            <a:solidFill>
              <a:srgbClr val="1B1464"/>
            </a:solidFill>
            <a:tailEnd type="oval"/>
          </a:ln>
        </p:spPr>
        <p:style>
          <a:lnRef idx="1">
            <a:schemeClr val="accent1"/>
          </a:lnRef>
          <a:fillRef idx="0">
            <a:schemeClr val="accent1"/>
          </a:fillRef>
          <a:effectRef idx="0">
            <a:schemeClr val="accent1"/>
          </a:effectRef>
          <a:fontRef idx="minor">
            <a:schemeClr val="tx1"/>
          </a:fontRef>
        </p:style>
      </p:cxnSp>
      <p:grpSp>
        <p:nvGrpSpPr>
          <p:cNvPr id="32" name="Group 31"/>
          <p:cNvGrpSpPr/>
          <p:nvPr/>
        </p:nvGrpSpPr>
        <p:grpSpPr>
          <a:xfrm>
            <a:off x="1391542" y="3689471"/>
            <a:ext cx="3235493" cy="2732558"/>
            <a:chOff x="1391542" y="3689471"/>
            <a:chExt cx="3235493" cy="2732558"/>
          </a:xfrm>
        </p:grpSpPr>
        <p:grpSp>
          <p:nvGrpSpPr>
            <p:cNvPr id="27" name="Group 26"/>
            <p:cNvGrpSpPr/>
            <p:nvPr/>
          </p:nvGrpSpPr>
          <p:grpSpPr>
            <a:xfrm>
              <a:off x="1754179" y="4031770"/>
              <a:ext cx="2470362" cy="1926810"/>
              <a:chOff x="1754179" y="4031770"/>
              <a:chExt cx="2470362" cy="1926810"/>
            </a:xfrm>
          </p:grpSpPr>
          <p:pic>
            <p:nvPicPr>
              <p:cNvPr id="25" name="Picture 24"/>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rot="154926">
                <a:off x="1754179" y="4031770"/>
                <a:ext cx="2470362" cy="1926810"/>
              </a:xfrm>
              <a:prstGeom prst="rect">
                <a:avLst/>
              </a:prstGeom>
            </p:spPr>
          </p:pic>
          <p:pic>
            <p:nvPicPr>
              <p:cNvPr id="24" name="Picture 2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616">
                <a:off x="1899079" y="4192003"/>
                <a:ext cx="2233080" cy="1623119"/>
              </a:xfrm>
              <a:prstGeom prst="rect">
                <a:avLst/>
              </a:prstGeom>
            </p:spPr>
          </p:pic>
        </p:grpSp>
        <p:pic>
          <p:nvPicPr>
            <p:cNvPr id="22" name="Picture 21"/>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897768">
              <a:off x="1391542" y="3689471"/>
              <a:ext cx="3235493" cy="2732558"/>
            </a:xfrm>
            <a:prstGeom prst="rect">
              <a:avLst/>
            </a:prstGeom>
          </p:spPr>
        </p:pic>
      </p:grpSp>
      <p:sp>
        <p:nvSpPr>
          <p:cNvPr id="33" name="TextBox 32"/>
          <p:cNvSpPr txBox="1"/>
          <p:nvPr/>
        </p:nvSpPr>
        <p:spPr>
          <a:xfrm>
            <a:off x="667478" y="227044"/>
            <a:ext cx="4841691" cy="707886"/>
          </a:xfrm>
          <a:prstGeom prst="rect">
            <a:avLst/>
          </a:prstGeom>
          <a:noFill/>
        </p:spPr>
        <p:txBody>
          <a:bodyPr wrap="square" rtlCol="0">
            <a:spAutoFit/>
          </a:bodyPr>
          <a:lstStyle/>
          <a:p>
            <a:r>
              <a:rPr lang="en-GB" sz="4000" dirty="0">
                <a:ln w="19050">
                  <a:noFill/>
                </a:ln>
                <a:solidFill>
                  <a:schemeClr val="bg1"/>
                </a:solidFill>
                <a:latin typeface="BBC Reith Sans Medium" panose="020B0703020204020204" pitchFamily="34" charset="-18"/>
                <a:ea typeface="BBC Reith Sans Medium" panose="020B0703020204020204" pitchFamily="34" charset="-18"/>
                <a:cs typeface="BBC Reith Sans Medium" panose="020B0703020204020204" pitchFamily="34" charset="-18"/>
              </a:rPr>
              <a:t>What Is Bullying?</a:t>
            </a:r>
          </a:p>
        </p:txBody>
      </p:sp>
    </p:spTree>
    <p:extLst>
      <p:ext uri="{BB962C8B-B14F-4D97-AF65-F5344CB8AC3E}">
        <p14:creationId xmlns:p14="http://schemas.microsoft.com/office/powerpoint/2010/main" val="407215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left)">
                                      <p:cBhvr>
                                        <p:cTn id="13" dur="750"/>
                                        <p:tgtEl>
                                          <p:spTgt spid="21"/>
                                        </p:tgtEl>
                                      </p:cBhvr>
                                    </p:animEffect>
                                  </p:childTnLst>
                                </p:cTn>
                              </p:par>
                              <p:par>
                                <p:cTn id="14" presetID="53" presetClass="entr" presetSubtype="16" fill="hold" nodeType="withEffect">
                                  <p:stCondLst>
                                    <p:cond delay="0"/>
                                  </p:stCondLst>
                                  <p:childTnLst>
                                    <p:set>
                                      <p:cBhvr>
                                        <p:cTn id="15" dur="1" fill="hold">
                                          <p:stCondLst>
                                            <p:cond delay="0"/>
                                          </p:stCondLst>
                                        </p:cTn>
                                        <p:tgtEl>
                                          <p:spTgt spid="150"/>
                                        </p:tgtEl>
                                        <p:attrNameLst>
                                          <p:attrName>style.visibility</p:attrName>
                                        </p:attrNameLst>
                                      </p:cBhvr>
                                      <p:to>
                                        <p:strVal val="visible"/>
                                      </p:to>
                                    </p:set>
                                    <p:anim calcmode="lin" valueType="num">
                                      <p:cBhvr>
                                        <p:cTn id="16" dur="750" fill="hold"/>
                                        <p:tgtEl>
                                          <p:spTgt spid="150"/>
                                        </p:tgtEl>
                                        <p:attrNameLst>
                                          <p:attrName>ppt_w</p:attrName>
                                        </p:attrNameLst>
                                      </p:cBhvr>
                                      <p:tavLst>
                                        <p:tav tm="0">
                                          <p:val>
                                            <p:fltVal val="0"/>
                                          </p:val>
                                        </p:tav>
                                        <p:tav tm="100000">
                                          <p:val>
                                            <p:strVal val="#ppt_w"/>
                                          </p:val>
                                        </p:tav>
                                      </p:tavLst>
                                    </p:anim>
                                    <p:anim calcmode="lin" valueType="num">
                                      <p:cBhvr>
                                        <p:cTn id="17" dur="750" fill="hold"/>
                                        <p:tgtEl>
                                          <p:spTgt spid="150"/>
                                        </p:tgtEl>
                                        <p:attrNameLst>
                                          <p:attrName>ppt_h</p:attrName>
                                        </p:attrNameLst>
                                      </p:cBhvr>
                                      <p:tavLst>
                                        <p:tav tm="0">
                                          <p:val>
                                            <p:fltVal val="0"/>
                                          </p:val>
                                        </p:tav>
                                        <p:tav tm="100000">
                                          <p:val>
                                            <p:strVal val="#ppt_h"/>
                                          </p:val>
                                        </p:tav>
                                      </p:tavLst>
                                    </p:anim>
                                    <p:animEffect transition="in" filter="fade">
                                      <p:cBhvr>
                                        <p:cTn id="18" dur="750"/>
                                        <p:tgtEl>
                                          <p:spTgt spid="15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up)">
                                      <p:cBhvr>
                                        <p:cTn id="23" dur="750"/>
                                        <p:tgtEl>
                                          <p:spTgt spid="13"/>
                                        </p:tgtEl>
                                      </p:cBhvr>
                                    </p:animEffect>
                                  </p:childTnLst>
                                </p:cTn>
                              </p:par>
                            </p:childTnLst>
                          </p:cTn>
                        </p:par>
                        <p:par>
                          <p:cTn id="24" fill="hold">
                            <p:stCondLst>
                              <p:cond delay="750"/>
                            </p:stCondLst>
                            <p:childTnLst>
                              <p:par>
                                <p:cTn id="25" presetID="22" presetClass="entr" presetSubtype="8" fill="hold" grpId="0"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left)">
                                      <p:cBhvr>
                                        <p:cTn id="27" dur="750"/>
                                        <p:tgtEl>
                                          <p:spTgt spid="5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61"/>
                                        </p:tgtEl>
                                        <p:attrNameLst>
                                          <p:attrName>style.visibility</p:attrName>
                                        </p:attrNameLst>
                                      </p:cBhvr>
                                      <p:to>
                                        <p:strVal val="visible"/>
                                      </p:to>
                                    </p:set>
                                    <p:animEffect transition="in" filter="wipe(up)">
                                      <p:cBhvr>
                                        <p:cTn id="32" dur="750"/>
                                        <p:tgtEl>
                                          <p:spTgt spid="61"/>
                                        </p:tgtEl>
                                      </p:cBhvr>
                                    </p:animEffect>
                                  </p:childTnLst>
                                </p:cTn>
                              </p:par>
                            </p:childTnLst>
                          </p:cTn>
                        </p:par>
                        <p:par>
                          <p:cTn id="33" fill="hold">
                            <p:stCondLst>
                              <p:cond delay="750"/>
                            </p:stCondLst>
                            <p:childTnLst>
                              <p:par>
                                <p:cTn id="34" presetID="22" presetClass="entr" presetSubtype="8" fill="hold" grpId="0" nodeType="after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wipe(left)">
                                      <p:cBhvr>
                                        <p:cTn id="36" dur="750"/>
                                        <p:tgtEl>
                                          <p:spTgt spid="56"/>
                                        </p:tgtEl>
                                      </p:cBhvr>
                                    </p:animEffect>
                                  </p:childTnLst>
                                </p:cTn>
                              </p:par>
                            </p:childTnLst>
                          </p:cTn>
                        </p:par>
                        <p:par>
                          <p:cTn id="37" fill="hold">
                            <p:stCondLst>
                              <p:cond delay="1500"/>
                            </p:stCondLst>
                            <p:childTnLst>
                              <p:par>
                                <p:cTn id="38" presetID="42" presetClass="entr" presetSubtype="0" fill="hold" nodeType="after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1000"/>
                                        <p:tgtEl>
                                          <p:spTgt spid="32"/>
                                        </p:tgtEl>
                                      </p:cBhvr>
                                    </p:animEffect>
                                    <p:anim calcmode="lin" valueType="num">
                                      <p:cBhvr>
                                        <p:cTn id="41" dur="1000" fill="hold"/>
                                        <p:tgtEl>
                                          <p:spTgt spid="32"/>
                                        </p:tgtEl>
                                        <p:attrNameLst>
                                          <p:attrName>ppt_x</p:attrName>
                                        </p:attrNameLst>
                                      </p:cBhvr>
                                      <p:tavLst>
                                        <p:tav tm="0">
                                          <p:val>
                                            <p:strVal val="#ppt_x"/>
                                          </p:val>
                                        </p:tav>
                                        <p:tav tm="100000">
                                          <p:val>
                                            <p:strVal val="#ppt_x"/>
                                          </p:val>
                                        </p:tav>
                                      </p:tavLst>
                                    </p:anim>
                                    <p:anim calcmode="lin" valueType="num">
                                      <p:cBhvr>
                                        <p:cTn id="42"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55" grpId="0" animBg="1"/>
      <p:bldP spid="5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30"/>
          <p:cNvGrpSpPr/>
          <p:nvPr/>
        </p:nvGrpSpPr>
        <p:grpSpPr>
          <a:xfrm>
            <a:off x="-556799" y="-1201063"/>
            <a:ext cx="6900633" cy="2504286"/>
            <a:chOff x="-245190" y="-810654"/>
            <a:chExt cx="6207888" cy="2252884"/>
          </a:xfrm>
        </p:grpSpPr>
        <p:sp>
          <p:nvSpPr>
            <p:cNvPr id="30" name="Oval 29"/>
            <p:cNvSpPr/>
            <p:nvPr/>
          </p:nvSpPr>
          <p:spPr>
            <a:xfrm>
              <a:off x="59610" y="-810654"/>
              <a:ext cx="5903088" cy="2252884"/>
            </a:xfrm>
            <a:prstGeom prst="ellipse">
              <a:avLst/>
            </a:prstGeom>
            <a:solidFill>
              <a:srgbClr val="FFB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Oval 28"/>
            <p:cNvSpPr/>
            <p:nvPr/>
          </p:nvSpPr>
          <p:spPr>
            <a:xfrm>
              <a:off x="-92790" y="-810654"/>
              <a:ext cx="5903088" cy="2252884"/>
            </a:xfrm>
            <a:prstGeom prst="ellipse">
              <a:avLst/>
            </a:prstGeom>
            <a:solidFill>
              <a:srgbClr val="FF57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Oval 27"/>
            <p:cNvSpPr/>
            <p:nvPr/>
          </p:nvSpPr>
          <p:spPr>
            <a:xfrm>
              <a:off x="-245190" y="-810654"/>
              <a:ext cx="5903088" cy="2252884"/>
            </a:xfrm>
            <a:prstGeom prst="ellipse">
              <a:avLst/>
            </a:prstGeom>
            <a:solidFill>
              <a:srgbClr val="1B14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1" name="Rounded Rectangle 20"/>
          <p:cNvSpPr/>
          <p:nvPr/>
        </p:nvSpPr>
        <p:spPr>
          <a:xfrm>
            <a:off x="3618603" y="1677900"/>
            <a:ext cx="3236240" cy="566573"/>
          </a:xfrm>
          <a:prstGeom prst="roundRect">
            <a:avLst>
              <a:gd name="adj" fmla="val 12602"/>
            </a:avLst>
          </a:prstGeom>
          <a:solidFill>
            <a:srgbClr val="3A8DFF"/>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pPr algn="r"/>
            <a:r>
              <a:rPr lang="en-GB" sz="2000" dirty="0">
                <a:solidFill>
                  <a:schemeClr val="bg1"/>
                </a:solidFill>
                <a:latin typeface="BBC Reith Sans XBold" panose="020B0803020204020204" pitchFamily="34" charset="-18"/>
                <a:ea typeface="BBC Reith Sans XBold" panose="020B0803020204020204" pitchFamily="34" charset="-18"/>
                <a:cs typeface="BBC Reith Sans XBold" panose="020B0803020204020204" pitchFamily="34" charset="-18"/>
              </a:rPr>
              <a:t>What is social bullying?</a:t>
            </a:r>
          </a:p>
        </p:txBody>
      </p:sp>
      <p:grpSp>
        <p:nvGrpSpPr>
          <p:cNvPr id="150" name="Group 149"/>
          <p:cNvGrpSpPr/>
          <p:nvPr/>
        </p:nvGrpSpPr>
        <p:grpSpPr>
          <a:xfrm>
            <a:off x="3457790" y="1800375"/>
            <a:ext cx="321623" cy="321623"/>
            <a:chOff x="6300782" y="2205415"/>
            <a:chExt cx="321623" cy="321623"/>
          </a:xfrm>
        </p:grpSpPr>
        <p:sp>
          <p:nvSpPr>
            <p:cNvPr id="142" name="Oval 141"/>
            <p:cNvSpPr/>
            <p:nvPr/>
          </p:nvSpPr>
          <p:spPr>
            <a:xfrm>
              <a:off x="6300782" y="2205415"/>
              <a:ext cx="321623" cy="321623"/>
            </a:xfrm>
            <a:prstGeom prst="ellipse">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0" tIns="108000" rIns="108000" bIns="108000" rtlCol="0" anchor="ctr">
              <a:spAutoFit/>
            </a:bodyPr>
            <a:lstStyle/>
            <a:p>
              <a:endParaRPr lang="en-GB">
                <a:solidFill>
                  <a:srgbClr val="FF577A"/>
                </a:solidFill>
                <a:latin typeface="BBC Reith Sans Medium" panose="020B0703020204020204" pitchFamily="34" charset="-18"/>
                <a:ea typeface="BBC Reith Sans Medium" panose="020B0703020204020204" pitchFamily="34" charset="-18"/>
                <a:cs typeface="BBC Reith Sans Medium" panose="020B0703020204020204" pitchFamily="34" charset="-18"/>
              </a:endParaRPr>
            </a:p>
          </p:txBody>
        </p:sp>
        <p:sp>
          <p:nvSpPr>
            <p:cNvPr id="149" name="TextBox 148"/>
            <p:cNvSpPr txBox="1"/>
            <p:nvPr/>
          </p:nvSpPr>
          <p:spPr>
            <a:xfrm>
              <a:off x="6337694" y="2243116"/>
              <a:ext cx="247799" cy="246221"/>
            </a:xfrm>
            <a:prstGeom prst="rect">
              <a:avLst/>
            </a:prstGeom>
            <a:noFill/>
            <a:ln>
              <a:noFill/>
            </a:ln>
          </p:spPr>
          <p:txBody>
            <a:bodyPr wrap="square" lIns="0" tIns="0" rIns="0" bIns="0" rtlCol="0">
              <a:spAutoFit/>
            </a:bodyPr>
            <a:lstStyle/>
            <a:p>
              <a:pPr algn="ctr"/>
              <a:r>
                <a:rPr lang="en-GB" sz="1600" dirty="0">
                  <a:solidFill>
                    <a:srgbClr val="1B1464"/>
                  </a:solidFill>
                  <a:latin typeface="+mj-lt"/>
                  <a:ea typeface="BBC Reith Sans Medium" panose="020B0703020204020204" pitchFamily="34" charset="-18"/>
                  <a:cs typeface="BBC Reith Sans Medium" panose="020B0703020204020204" pitchFamily="34" charset="-18"/>
                </a:rPr>
                <a:t>?</a:t>
              </a:r>
            </a:p>
          </p:txBody>
        </p:sp>
      </p:grpSp>
      <p:sp>
        <p:nvSpPr>
          <p:cNvPr id="55" name="Rounded Rectangle 54"/>
          <p:cNvSpPr/>
          <p:nvPr/>
        </p:nvSpPr>
        <p:spPr>
          <a:xfrm>
            <a:off x="4217584" y="2487114"/>
            <a:ext cx="4175614" cy="1229752"/>
          </a:xfrm>
          <a:prstGeom prst="roundRect">
            <a:avLst>
              <a:gd name="adj" fmla="val 12602"/>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r>
              <a:rPr lang="en-GB" sz="2000" dirty="0">
                <a:solidFill>
                  <a:srgbClr val="1B1464"/>
                </a:solidFill>
                <a:latin typeface="BBC Reith Sans" panose="020B0603020204020204" pitchFamily="34" charset="-18"/>
                <a:ea typeface="BBC Reith Sans" panose="020B0603020204020204" pitchFamily="34" charset="-18"/>
                <a:cs typeface="BBC Reith Sans" panose="020B0603020204020204" pitchFamily="34" charset="-18"/>
              </a:rPr>
              <a:t>Social bullying is when someone tries to make others think badly of a person on purpose.</a:t>
            </a:r>
          </a:p>
        </p:txBody>
      </p:sp>
      <p:sp>
        <p:nvSpPr>
          <p:cNvPr id="56" name="Rounded Rectangle 55"/>
          <p:cNvSpPr/>
          <p:nvPr/>
        </p:nvSpPr>
        <p:spPr>
          <a:xfrm>
            <a:off x="4217583" y="3988578"/>
            <a:ext cx="4188033" cy="1824961"/>
          </a:xfrm>
          <a:prstGeom prst="roundRect">
            <a:avLst>
              <a:gd name="adj" fmla="val 6564"/>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r>
              <a:rPr lang="en-GB" sz="2000" dirty="0">
                <a:solidFill>
                  <a:srgbClr val="1B1464"/>
                </a:solidFill>
                <a:latin typeface="BBC Reith Sans" panose="020B0603020204020204" pitchFamily="34" charset="-18"/>
                <a:ea typeface="BBC Reith Sans" panose="020B0603020204020204" pitchFamily="34" charset="-18"/>
                <a:cs typeface="BBC Reith Sans" panose="020B0603020204020204" pitchFamily="34" charset="-18"/>
              </a:rPr>
              <a:t>Social bullying behaviours include lying about someone else, spreading things that aren’t true, pulling faces, giving mean looks and leaving people out.</a:t>
            </a:r>
          </a:p>
        </p:txBody>
      </p:sp>
      <p:cxnSp>
        <p:nvCxnSpPr>
          <p:cNvPr id="13" name="Elbow Connector 12"/>
          <p:cNvCxnSpPr>
            <a:endCxn id="55" idx="1"/>
          </p:cNvCxnSpPr>
          <p:nvPr/>
        </p:nvCxnSpPr>
        <p:spPr>
          <a:xfrm rot="16200000" flipH="1">
            <a:off x="3618595" y="2503000"/>
            <a:ext cx="857515" cy="340463"/>
          </a:xfrm>
          <a:prstGeom prst="bentConnector2">
            <a:avLst/>
          </a:prstGeom>
          <a:ln w="28575">
            <a:solidFill>
              <a:srgbClr val="1B1464"/>
            </a:solidFill>
            <a:tailEnd type="oval"/>
          </a:ln>
        </p:spPr>
        <p:style>
          <a:lnRef idx="1">
            <a:schemeClr val="accent1"/>
          </a:lnRef>
          <a:fillRef idx="0">
            <a:schemeClr val="accent1"/>
          </a:fillRef>
          <a:effectRef idx="0">
            <a:schemeClr val="accent1"/>
          </a:effectRef>
          <a:fontRef idx="minor">
            <a:schemeClr val="tx1"/>
          </a:fontRef>
        </p:style>
      </p:cxnSp>
      <p:cxnSp>
        <p:nvCxnSpPr>
          <p:cNvPr id="61" name="Elbow Connector 60"/>
          <p:cNvCxnSpPr>
            <a:endCxn id="56" idx="1"/>
          </p:cNvCxnSpPr>
          <p:nvPr/>
        </p:nvCxnSpPr>
        <p:spPr>
          <a:xfrm rot="16200000" flipH="1">
            <a:off x="3147819" y="3831295"/>
            <a:ext cx="1799068" cy="340460"/>
          </a:xfrm>
          <a:prstGeom prst="bentConnector2">
            <a:avLst/>
          </a:prstGeom>
          <a:ln w="28575">
            <a:solidFill>
              <a:srgbClr val="1B1464"/>
            </a:solidFill>
            <a:tailEnd type="oval"/>
          </a:ln>
        </p:spPr>
        <p:style>
          <a:lnRef idx="1">
            <a:schemeClr val="accent1"/>
          </a:lnRef>
          <a:fillRef idx="0">
            <a:schemeClr val="accent1"/>
          </a:fillRef>
          <a:effectRef idx="0">
            <a:schemeClr val="accent1"/>
          </a:effectRef>
          <a:fontRef idx="minor">
            <a:schemeClr val="tx1"/>
          </a:fontRef>
        </p:style>
      </p:cxnSp>
      <p:grpSp>
        <p:nvGrpSpPr>
          <p:cNvPr id="12" name="Group 11"/>
          <p:cNvGrpSpPr/>
          <p:nvPr/>
        </p:nvGrpSpPr>
        <p:grpSpPr>
          <a:xfrm>
            <a:off x="151207" y="1356194"/>
            <a:ext cx="3244772" cy="3617089"/>
            <a:chOff x="151207" y="1356194"/>
            <a:chExt cx="3244772" cy="3617089"/>
          </a:xfrm>
        </p:grpSpPr>
        <p:pic>
          <p:nvPicPr>
            <p:cNvPr id="11" name="Picture 10"/>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21251327">
              <a:off x="408844" y="1758098"/>
              <a:ext cx="2609106" cy="2676293"/>
            </a:xfrm>
            <a:prstGeom prst="rect">
              <a:avLst/>
            </a:prstGeom>
          </p:spPr>
        </p:pic>
        <p:pic>
          <p:nvPicPr>
            <p:cNvPr id="10" name="Picture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1233292">
              <a:off x="611702" y="2075643"/>
              <a:ext cx="2257296" cy="2008927"/>
            </a:xfrm>
            <a:prstGeom prst="rect">
              <a:avLst/>
            </a:prstGeom>
          </p:spPr>
        </p:pic>
        <p:pic>
          <p:nvPicPr>
            <p:cNvPr id="2" name="Picture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1207" y="1356194"/>
              <a:ext cx="3244772" cy="3617089"/>
            </a:xfrm>
            <a:prstGeom prst="rect">
              <a:avLst/>
            </a:prstGeom>
          </p:spPr>
        </p:pic>
      </p:grpSp>
      <p:grpSp>
        <p:nvGrpSpPr>
          <p:cNvPr id="27" name="Group 26"/>
          <p:cNvGrpSpPr/>
          <p:nvPr/>
        </p:nvGrpSpPr>
        <p:grpSpPr>
          <a:xfrm>
            <a:off x="1164878" y="3961060"/>
            <a:ext cx="2626253" cy="2370894"/>
            <a:chOff x="1164878" y="3961060"/>
            <a:chExt cx="2626253" cy="2370894"/>
          </a:xfrm>
        </p:grpSpPr>
        <p:pic>
          <p:nvPicPr>
            <p:cNvPr id="25" name="Picture 24"/>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rot="163138">
              <a:off x="1336459" y="4205428"/>
              <a:ext cx="2280778" cy="1746195"/>
            </a:xfrm>
            <a:prstGeom prst="rect">
              <a:avLst/>
            </a:prstGeom>
          </p:spPr>
        </p:pic>
        <p:pic>
          <p:nvPicPr>
            <p:cNvPr id="22" name="Picture 21"/>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rot="199761">
              <a:off x="1522089" y="4310393"/>
              <a:ext cx="1829381" cy="1581096"/>
            </a:xfrm>
            <a:prstGeom prst="rect">
              <a:avLst/>
            </a:prstGeom>
          </p:spPr>
        </p:pic>
        <p:pic>
          <p:nvPicPr>
            <p:cNvPr id="20" name="Picture 19"/>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64878" y="3961060"/>
              <a:ext cx="2626253" cy="2370894"/>
            </a:xfrm>
            <a:prstGeom prst="rect">
              <a:avLst/>
            </a:prstGeom>
          </p:spPr>
        </p:pic>
      </p:grpSp>
      <p:sp>
        <p:nvSpPr>
          <p:cNvPr id="23" name="TextBox 22"/>
          <p:cNvSpPr txBox="1"/>
          <p:nvPr/>
        </p:nvSpPr>
        <p:spPr>
          <a:xfrm>
            <a:off x="667478" y="227044"/>
            <a:ext cx="4841691" cy="707886"/>
          </a:xfrm>
          <a:prstGeom prst="rect">
            <a:avLst/>
          </a:prstGeom>
          <a:noFill/>
        </p:spPr>
        <p:txBody>
          <a:bodyPr wrap="square" rtlCol="0">
            <a:spAutoFit/>
          </a:bodyPr>
          <a:lstStyle/>
          <a:p>
            <a:r>
              <a:rPr lang="en-GB" sz="4000" dirty="0">
                <a:ln w="19050">
                  <a:noFill/>
                </a:ln>
                <a:solidFill>
                  <a:schemeClr val="bg1"/>
                </a:solidFill>
                <a:latin typeface="BBC Reith Sans Medium" panose="020B0703020204020204" pitchFamily="34" charset="-18"/>
                <a:ea typeface="BBC Reith Sans Medium" panose="020B0703020204020204" pitchFamily="34" charset="-18"/>
                <a:cs typeface="BBC Reith Sans Medium" panose="020B0703020204020204" pitchFamily="34" charset="-18"/>
              </a:rPr>
              <a:t>What Is Bullying?</a:t>
            </a:r>
          </a:p>
        </p:txBody>
      </p:sp>
    </p:spTree>
    <p:extLst>
      <p:ext uri="{BB962C8B-B14F-4D97-AF65-F5344CB8AC3E}">
        <p14:creationId xmlns:p14="http://schemas.microsoft.com/office/powerpoint/2010/main" val="530783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left)">
                                      <p:cBhvr>
                                        <p:cTn id="13" dur="750"/>
                                        <p:tgtEl>
                                          <p:spTgt spid="21"/>
                                        </p:tgtEl>
                                      </p:cBhvr>
                                    </p:animEffect>
                                  </p:childTnLst>
                                </p:cTn>
                              </p:par>
                              <p:par>
                                <p:cTn id="14" presetID="53" presetClass="entr" presetSubtype="16" fill="hold" nodeType="withEffect">
                                  <p:stCondLst>
                                    <p:cond delay="0"/>
                                  </p:stCondLst>
                                  <p:childTnLst>
                                    <p:set>
                                      <p:cBhvr>
                                        <p:cTn id="15" dur="1" fill="hold">
                                          <p:stCondLst>
                                            <p:cond delay="0"/>
                                          </p:stCondLst>
                                        </p:cTn>
                                        <p:tgtEl>
                                          <p:spTgt spid="150"/>
                                        </p:tgtEl>
                                        <p:attrNameLst>
                                          <p:attrName>style.visibility</p:attrName>
                                        </p:attrNameLst>
                                      </p:cBhvr>
                                      <p:to>
                                        <p:strVal val="visible"/>
                                      </p:to>
                                    </p:set>
                                    <p:anim calcmode="lin" valueType="num">
                                      <p:cBhvr>
                                        <p:cTn id="16" dur="750" fill="hold"/>
                                        <p:tgtEl>
                                          <p:spTgt spid="150"/>
                                        </p:tgtEl>
                                        <p:attrNameLst>
                                          <p:attrName>ppt_w</p:attrName>
                                        </p:attrNameLst>
                                      </p:cBhvr>
                                      <p:tavLst>
                                        <p:tav tm="0">
                                          <p:val>
                                            <p:fltVal val="0"/>
                                          </p:val>
                                        </p:tav>
                                        <p:tav tm="100000">
                                          <p:val>
                                            <p:strVal val="#ppt_w"/>
                                          </p:val>
                                        </p:tav>
                                      </p:tavLst>
                                    </p:anim>
                                    <p:anim calcmode="lin" valueType="num">
                                      <p:cBhvr>
                                        <p:cTn id="17" dur="750" fill="hold"/>
                                        <p:tgtEl>
                                          <p:spTgt spid="150"/>
                                        </p:tgtEl>
                                        <p:attrNameLst>
                                          <p:attrName>ppt_h</p:attrName>
                                        </p:attrNameLst>
                                      </p:cBhvr>
                                      <p:tavLst>
                                        <p:tav tm="0">
                                          <p:val>
                                            <p:fltVal val="0"/>
                                          </p:val>
                                        </p:tav>
                                        <p:tav tm="100000">
                                          <p:val>
                                            <p:strVal val="#ppt_h"/>
                                          </p:val>
                                        </p:tav>
                                      </p:tavLst>
                                    </p:anim>
                                    <p:animEffect transition="in" filter="fade">
                                      <p:cBhvr>
                                        <p:cTn id="18" dur="750"/>
                                        <p:tgtEl>
                                          <p:spTgt spid="15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up)">
                                      <p:cBhvr>
                                        <p:cTn id="23" dur="750"/>
                                        <p:tgtEl>
                                          <p:spTgt spid="13"/>
                                        </p:tgtEl>
                                      </p:cBhvr>
                                    </p:animEffect>
                                  </p:childTnLst>
                                </p:cTn>
                              </p:par>
                            </p:childTnLst>
                          </p:cTn>
                        </p:par>
                        <p:par>
                          <p:cTn id="24" fill="hold">
                            <p:stCondLst>
                              <p:cond delay="750"/>
                            </p:stCondLst>
                            <p:childTnLst>
                              <p:par>
                                <p:cTn id="25" presetID="22" presetClass="entr" presetSubtype="8" fill="hold" grpId="0"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left)">
                                      <p:cBhvr>
                                        <p:cTn id="27" dur="750"/>
                                        <p:tgtEl>
                                          <p:spTgt spid="5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61"/>
                                        </p:tgtEl>
                                        <p:attrNameLst>
                                          <p:attrName>style.visibility</p:attrName>
                                        </p:attrNameLst>
                                      </p:cBhvr>
                                      <p:to>
                                        <p:strVal val="visible"/>
                                      </p:to>
                                    </p:set>
                                    <p:animEffect transition="in" filter="wipe(up)">
                                      <p:cBhvr>
                                        <p:cTn id="32" dur="750"/>
                                        <p:tgtEl>
                                          <p:spTgt spid="61"/>
                                        </p:tgtEl>
                                      </p:cBhvr>
                                    </p:animEffect>
                                  </p:childTnLst>
                                </p:cTn>
                              </p:par>
                            </p:childTnLst>
                          </p:cTn>
                        </p:par>
                        <p:par>
                          <p:cTn id="33" fill="hold">
                            <p:stCondLst>
                              <p:cond delay="750"/>
                            </p:stCondLst>
                            <p:childTnLst>
                              <p:par>
                                <p:cTn id="34" presetID="22" presetClass="entr" presetSubtype="8" fill="hold" grpId="0" nodeType="after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wipe(left)">
                                      <p:cBhvr>
                                        <p:cTn id="36" dur="750"/>
                                        <p:tgtEl>
                                          <p:spTgt spid="56"/>
                                        </p:tgtEl>
                                      </p:cBhvr>
                                    </p:animEffect>
                                  </p:childTnLst>
                                </p:cTn>
                              </p:par>
                            </p:childTnLst>
                          </p:cTn>
                        </p:par>
                        <p:par>
                          <p:cTn id="37" fill="hold">
                            <p:stCondLst>
                              <p:cond delay="1500"/>
                            </p:stCondLst>
                            <p:childTnLst>
                              <p:par>
                                <p:cTn id="38" presetID="42" presetClass="entr" presetSubtype="0" fill="hold"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1000"/>
                                        <p:tgtEl>
                                          <p:spTgt spid="27"/>
                                        </p:tgtEl>
                                      </p:cBhvr>
                                    </p:animEffect>
                                    <p:anim calcmode="lin" valueType="num">
                                      <p:cBhvr>
                                        <p:cTn id="41" dur="1000" fill="hold"/>
                                        <p:tgtEl>
                                          <p:spTgt spid="27"/>
                                        </p:tgtEl>
                                        <p:attrNameLst>
                                          <p:attrName>ppt_x</p:attrName>
                                        </p:attrNameLst>
                                      </p:cBhvr>
                                      <p:tavLst>
                                        <p:tav tm="0">
                                          <p:val>
                                            <p:strVal val="#ppt_x"/>
                                          </p:val>
                                        </p:tav>
                                        <p:tav tm="100000">
                                          <p:val>
                                            <p:strVal val="#ppt_x"/>
                                          </p:val>
                                        </p:tav>
                                      </p:tavLst>
                                    </p:anim>
                                    <p:anim calcmode="lin" valueType="num">
                                      <p:cBhvr>
                                        <p:cTn id="42"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55" grpId="0" animBg="1"/>
      <p:bldP spid="5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30"/>
          <p:cNvGrpSpPr/>
          <p:nvPr/>
        </p:nvGrpSpPr>
        <p:grpSpPr>
          <a:xfrm>
            <a:off x="-556799" y="-1201063"/>
            <a:ext cx="6900633" cy="2504286"/>
            <a:chOff x="-245190" y="-810654"/>
            <a:chExt cx="6207888" cy="2252884"/>
          </a:xfrm>
        </p:grpSpPr>
        <p:sp>
          <p:nvSpPr>
            <p:cNvPr id="30" name="Oval 29"/>
            <p:cNvSpPr/>
            <p:nvPr/>
          </p:nvSpPr>
          <p:spPr>
            <a:xfrm>
              <a:off x="59610" y="-810654"/>
              <a:ext cx="5903088" cy="2252884"/>
            </a:xfrm>
            <a:prstGeom prst="ellipse">
              <a:avLst/>
            </a:prstGeom>
            <a:solidFill>
              <a:srgbClr val="FFB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Oval 28"/>
            <p:cNvSpPr/>
            <p:nvPr/>
          </p:nvSpPr>
          <p:spPr>
            <a:xfrm>
              <a:off x="-92790" y="-810654"/>
              <a:ext cx="5903088" cy="2252884"/>
            </a:xfrm>
            <a:prstGeom prst="ellipse">
              <a:avLst/>
            </a:prstGeom>
            <a:solidFill>
              <a:srgbClr val="FF57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Oval 27"/>
            <p:cNvSpPr/>
            <p:nvPr/>
          </p:nvSpPr>
          <p:spPr>
            <a:xfrm>
              <a:off x="-245190" y="-810654"/>
              <a:ext cx="5903088" cy="2252884"/>
            </a:xfrm>
            <a:prstGeom prst="ellipse">
              <a:avLst/>
            </a:prstGeom>
            <a:solidFill>
              <a:srgbClr val="1B14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1" name="Rounded Rectangle 20"/>
          <p:cNvSpPr/>
          <p:nvPr/>
        </p:nvSpPr>
        <p:spPr>
          <a:xfrm>
            <a:off x="3618603" y="1677900"/>
            <a:ext cx="3150497" cy="566573"/>
          </a:xfrm>
          <a:prstGeom prst="roundRect">
            <a:avLst>
              <a:gd name="adj" fmla="val 12602"/>
            </a:avLst>
          </a:prstGeom>
          <a:solidFill>
            <a:srgbClr val="8757E5"/>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pPr algn="r"/>
            <a:r>
              <a:rPr lang="en-GB" sz="2000" dirty="0">
                <a:solidFill>
                  <a:schemeClr val="bg1"/>
                </a:solidFill>
                <a:latin typeface="BBC Reith Sans XBold" panose="020B0803020204020204" pitchFamily="34" charset="-18"/>
                <a:ea typeface="BBC Reith Sans XBold" panose="020B0803020204020204" pitchFamily="34" charset="-18"/>
                <a:cs typeface="BBC Reith Sans XBold" panose="020B0803020204020204" pitchFamily="34" charset="-18"/>
              </a:rPr>
              <a:t>What is cyberbullying?</a:t>
            </a:r>
          </a:p>
        </p:txBody>
      </p:sp>
      <p:sp>
        <p:nvSpPr>
          <p:cNvPr id="26" name="TextBox 25"/>
          <p:cNvSpPr txBox="1"/>
          <p:nvPr/>
        </p:nvSpPr>
        <p:spPr>
          <a:xfrm>
            <a:off x="667478" y="227044"/>
            <a:ext cx="4841691" cy="707886"/>
          </a:xfrm>
          <a:prstGeom prst="rect">
            <a:avLst/>
          </a:prstGeom>
          <a:noFill/>
        </p:spPr>
        <p:txBody>
          <a:bodyPr wrap="square" rtlCol="0">
            <a:spAutoFit/>
          </a:bodyPr>
          <a:lstStyle/>
          <a:p>
            <a:r>
              <a:rPr lang="en-GB" sz="4000" dirty="0">
                <a:ln w="19050">
                  <a:noFill/>
                </a:ln>
                <a:solidFill>
                  <a:schemeClr val="bg1"/>
                </a:solidFill>
                <a:latin typeface="BBC Reith Sans Medium" panose="020B0703020204020204" pitchFamily="34" charset="-18"/>
                <a:ea typeface="BBC Reith Sans Medium" panose="020B0703020204020204" pitchFamily="34" charset="-18"/>
                <a:cs typeface="BBC Reith Sans Medium" panose="020B0703020204020204" pitchFamily="34" charset="-18"/>
              </a:rPr>
              <a:t>What Is Bullying?</a:t>
            </a:r>
          </a:p>
        </p:txBody>
      </p:sp>
      <p:grpSp>
        <p:nvGrpSpPr>
          <p:cNvPr id="150" name="Group 149"/>
          <p:cNvGrpSpPr/>
          <p:nvPr/>
        </p:nvGrpSpPr>
        <p:grpSpPr>
          <a:xfrm>
            <a:off x="3457790" y="1800375"/>
            <a:ext cx="321623" cy="321623"/>
            <a:chOff x="6300782" y="2205415"/>
            <a:chExt cx="321623" cy="321623"/>
          </a:xfrm>
        </p:grpSpPr>
        <p:sp>
          <p:nvSpPr>
            <p:cNvPr id="142" name="Oval 141"/>
            <p:cNvSpPr/>
            <p:nvPr/>
          </p:nvSpPr>
          <p:spPr>
            <a:xfrm>
              <a:off x="6300782" y="2205415"/>
              <a:ext cx="321623" cy="321623"/>
            </a:xfrm>
            <a:prstGeom prst="ellipse">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0" tIns="108000" rIns="108000" bIns="108000" rtlCol="0" anchor="ctr">
              <a:spAutoFit/>
            </a:bodyPr>
            <a:lstStyle/>
            <a:p>
              <a:endParaRPr lang="en-GB">
                <a:solidFill>
                  <a:srgbClr val="FF577A"/>
                </a:solidFill>
                <a:latin typeface="BBC Reith Sans Medium" panose="020B0703020204020204" pitchFamily="34" charset="-18"/>
                <a:ea typeface="BBC Reith Sans Medium" panose="020B0703020204020204" pitchFamily="34" charset="-18"/>
                <a:cs typeface="BBC Reith Sans Medium" panose="020B0703020204020204" pitchFamily="34" charset="-18"/>
              </a:endParaRPr>
            </a:p>
          </p:txBody>
        </p:sp>
        <p:sp>
          <p:nvSpPr>
            <p:cNvPr id="149" name="TextBox 148"/>
            <p:cNvSpPr txBox="1"/>
            <p:nvPr/>
          </p:nvSpPr>
          <p:spPr>
            <a:xfrm>
              <a:off x="6337694" y="2243116"/>
              <a:ext cx="247799" cy="246221"/>
            </a:xfrm>
            <a:prstGeom prst="rect">
              <a:avLst/>
            </a:prstGeom>
            <a:noFill/>
            <a:ln>
              <a:noFill/>
            </a:ln>
          </p:spPr>
          <p:txBody>
            <a:bodyPr wrap="square" lIns="0" tIns="0" rIns="0" bIns="0" rtlCol="0">
              <a:spAutoFit/>
            </a:bodyPr>
            <a:lstStyle/>
            <a:p>
              <a:pPr algn="ctr"/>
              <a:r>
                <a:rPr lang="en-GB" sz="1600" dirty="0">
                  <a:solidFill>
                    <a:srgbClr val="1B1464"/>
                  </a:solidFill>
                  <a:latin typeface="+mj-lt"/>
                  <a:ea typeface="BBC Reith Sans Medium" panose="020B0703020204020204" pitchFamily="34" charset="-18"/>
                  <a:cs typeface="BBC Reith Sans Medium" panose="020B0703020204020204" pitchFamily="34" charset="-18"/>
                </a:rPr>
                <a:t>?</a:t>
              </a:r>
            </a:p>
          </p:txBody>
        </p:sp>
      </p:grpSp>
      <p:sp>
        <p:nvSpPr>
          <p:cNvPr id="55" name="Rounded Rectangle 54"/>
          <p:cNvSpPr/>
          <p:nvPr/>
        </p:nvSpPr>
        <p:spPr>
          <a:xfrm>
            <a:off x="4217584" y="2513513"/>
            <a:ext cx="4061599" cy="2124675"/>
          </a:xfrm>
          <a:prstGeom prst="roundRect">
            <a:avLst>
              <a:gd name="adj" fmla="val 5751"/>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r>
              <a:rPr lang="en-GB" sz="2000" dirty="0">
                <a:solidFill>
                  <a:srgbClr val="1B1464"/>
                </a:solidFill>
                <a:latin typeface="BBC Reith Sans" panose="020B0603020204020204" pitchFamily="34" charset="-18"/>
                <a:ea typeface="BBC Reith Sans" panose="020B0603020204020204" pitchFamily="34" charset="-18"/>
                <a:cs typeface="BBC Reith Sans" panose="020B0603020204020204" pitchFamily="34" charset="-18"/>
              </a:rPr>
              <a:t>Cyberbullying is when someone is bullied using technology.</a:t>
            </a:r>
          </a:p>
          <a:p>
            <a:r>
              <a:rPr lang="en-GB" sz="2000" dirty="0">
                <a:solidFill>
                  <a:srgbClr val="1B1464"/>
                </a:solidFill>
                <a:latin typeface="BBC Reith Sans" panose="020B0603020204020204" pitchFamily="34" charset="-18"/>
                <a:ea typeface="BBC Reith Sans" panose="020B0603020204020204" pitchFamily="34" charset="-18"/>
                <a:cs typeface="BBC Reith Sans" panose="020B0603020204020204" pitchFamily="34" charset="-18"/>
              </a:rPr>
              <a:t>This includes computers, smartphones, social media, instant messaging, gaming platforms and other websites.</a:t>
            </a:r>
          </a:p>
        </p:txBody>
      </p:sp>
      <p:sp>
        <p:nvSpPr>
          <p:cNvPr id="56" name="Rounded Rectangle 55"/>
          <p:cNvSpPr/>
          <p:nvPr/>
        </p:nvSpPr>
        <p:spPr>
          <a:xfrm>
            <a:off x="4217584" y="4901710"/>
            <a:ext cx="4061600" cy="1196634"/>
          </a:xfrm>
          <a:prstGeom prst="roundRect">
            <a:avLst>
              <a:gd name="adj" fmla="val 8706"/>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r>
              <a:rPr lang="en-GB" sz="2000" dirty="0">
                <a:solidFill>
                  <a:srgbClr val="1B1464"/>
                </a:solidFill>
                <a:latin typeface="BBC Reith Sans" panose="020B0603020204020204" pitchFamily="34" charset="-18"/>
                <a:ea typeface="BBC Reith Sans" panose="020B0603020204020204" pitchFamily="34" charset="-18"/>
                <a:cs typeface="BBC Reith Sans" panose="020B0603020204020204" pitchFamily="34" charset="-18"/>
              </a:rPr>
              <a:t>Cyberbullying behaviours include sending hurtful texts, emails, images and videos.</a:t>
            </a:r>
          </a:p>
        </p:txBody>
      </p:sp>
      <p:cxnSp>
        <p:nvCxnSpPr>
          <p:cNvPr id="13" name="Elbow Connector 12"/>
          <p:cNvCxnSpPr>
            <a:endCxn id="55" idx="1"/>
          </p:cNvCxnSpPr>
          <p:nvPr/>
        </p:nvCxnSpPr>
        <p:spPr>
          <a:xfrm rot="16200000" flipH="1">
            <a:off x="3381663" y="2739930"/>
            <a:ext cx="1331380" cy="340462"/>
          </a:xfrm>
          <a:prstGeom prst="bentConnector2">
            <a:avLst/>
          </a:prstGeom>
          <a:ln w="28575">
            <a:solidFill>
              <a:srgbClr val="1B1464"/>
            </a:solidFill>
            <a:tailEnd type="oval"/>
          </a:ln>
        </p:spPr>
        <p:style>
          <a:lnRef idx="1">
            <a:schemeClr val="accent1"/>
          </a:lnRef>
          <a:fillRef idx="0">
            <a:schemeClr val="accent1"/>
          </a:fillRef>
          <a:effectRef idx="0">
            <a:schemeClr val="accent1"/>
          </a:effectRef>
          <a:fontRef idx="minor">
            <a:schemeClr val="tx1"/>
          </a:fontRef>
        </p:style>
      </p:cxnSp>
      <p:cxnSp>
        <p:nvCxnSpPr>
          <p:cNvPr id="61" name="Elbow Connector 60"/>
          <p:cNvCxnSpPr>
            <a:endCxn id="56" idx="1"/>
          </p:cNvCxnSpPr>
          <p:nvPr/>
        </p:nvCxnSpPr>
        <p:spPr>
          <a:xfrm rot="16200000" flipH="1">
            <a:off x="3085264" y="4367707"/>
            <a:ext cx="1924178" cy="340462"/>
          </a:xfrm>
          <a:prstGeom prst="bentConnector2">
            <a:avLst/>
          </a:prstGeom>
          <a:ln w="28575">
            <a:solidFill>
              <a:srgbClr val="1B1464"/>
            </a:solidFill>
            <a:tailEnd type="oval"/>
          </a:ln>
        </p:spPr>
        <p:style>
          <a:lnRef idx="1">
            <a:schemeClr val="accent1"/>
          </a:lnRef>
          <a:fillRef idx="0">
            <a:schemeClr val="accent1"/>
          </a:fillRef>
          <a:effectRef idx="0">
            <a:schemeClr val="accent1"/>
          </a:effectRef>
          <a:fontRef idx="minor">
            <a:schemeClr val="tx1"/>
          </a:fontRef>
        </p:style>
      </p:cxnSp>
      <p:sp>
        <p:nvSpPr>
          <p:cNvPr id="60" name="Rounded Rectangle 59"/>
          <p:cNvSpPr/>
          <p:nvPr/>
        </p:nvSpPr>
        <p:spPr>
          <a:xfrm>
            <a:off x="769880" y="4868332"/>
            <a:ext cx="2914535" cy="1229752"/>
          </a:xfrm>
          <a:prstGeom prst="roundRect">
            <a:avLst>
              <a:gd name="adj" fmla="val 13153"/>
            </a:avLst>
          </a:prstGeom>
          <a:solidFill>
            <a:srgbClr val="1B1464"/>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pPr algn="ctr"/>
            <a:r>
              <a:rPr lang="en-GB" sz="2000" dirty="0">
                <a:solidFill>
                  <a:schemeClr val="bg1"/>
                </a:solidFill>
                <a:latin typeface="+mj-lt"/>
                <a:ea typeface="BBC Reith Sans" panose="020B0603020204020204" pitchFamily="34" charset="-18"/>
                <a:cs typeface="BBC Reith Sans" panose="020B0603020204020204" pitchFamily="34" charset="-18"/>
              </a:rPr>
              <a:t>Does anybody have anything they would like to ask? </a:t>
            </a:r>
          </a:p>
        </p:txBody>
      </p:sp>
      <p:grpSp>
        <p:nvGrpSpPr>
          <p:cNvPr id="20" name="Group 19"/>
          <p:cNvGrpSpPr/>
          <p:nvPr/>
        </p:nvGrpSpPr>
        <p:grpSpPr>
          <a:xfrm>
            <a:off x="380319" y="1400138"/>
            <a:ext cx="3024263" cy="3371278"/>
            <a:chOff x="380319" y="1400138"/>
            <a:chExt cx="3024263" cy="3371278"/>
          </a:xfrm>
        </p:grpSpPr>
        <p:pic>
          <p:nvPicPr>
            <p:cNvPr id="12" name="Picture 1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21296019">
              <a:off x="650955" y="1800462"/>
              <a:ext cx="2412993" cy="2373131"/>
            </a:xfrm>
            <a:prstGeom prst="rect">
              <a:avLst/>
            </a:prstGeom>
          </p:spPr>
        </p:pic>
        <p:pic>
          <p:nvPicPr>
            <p:cNvPr id="10" name="Picture 9"/>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21295053">
              <a:off x="677002" y="2613767"/>
              <a:ext cx="2294847" cy="1600473"/>
            </a:xfrm>
            <a:prstGeom prst="rect">
              <a:avLst/>
            </a:prstGeom>
          </p:spPr>
        </p:pic>
        <p:pic>
          <p:nvPicPr>
            <p:cNvPr id="2" name="Picture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0319" y="1400138"/>
              <a:ext cx="3024263" cy="3371278"/>
            </a:xfrm>
            <a:prstGeom prst="rect">
              <a:avLst/>
            </a:prstGeom>
          </p:spPr>
        </p:pic>
      </p:grpSp>
      <p:grpSp>
        <p:nvGrpSpPr>
          <p:cNvPr id="22" name="Group 21"/>
          <p:cNvGrpSpPr/>
          <p:nvPr/>
        </p:nvGrpSpPr>
        <p:grpSpPr>
          <a:xfrm>
            <a:off x="3420878" y="4762466"/>
            <a:ext cx="321623" cy="321623"/>
            <a:chOff x="6300782" y="2205415"/>
            <a:chExt cx="321623" cy="321623"/>
          </a:xfrm>
        </p:grpSpPr>
        <p:sp>
          <p:nvSpPr>
            <p:cNvPr id="23" name="Oval 22"/>
            <p:cNvSpPr/>
            <p:nvPr/>
          </p:nvSpPr>
          <p:spPr>
            <a:xfrm>
              <a:off x="6300782" y="2205415"/>
              <a:ext cx="321623" cy="321623"/>
            </a:xfrm>
            <a:prstGeom prst="ellipse">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0" tIns="108000" rIns="108000" bIns="108000" rtlCol="0" anchor="ctr">
              <a:spAutoFit/>
            </a:bodyPr>
            <a:lstStyle/>
            <a:p>
              <a:endParaRPr lang="en-GB">
                <a:solidFill>
                  <a:srgbClr val="FF577A"/>
                </a:solidFill>
                <a:latin typeface="BBC Reith Sans Medium" panose="020B0703020204020204" pitchFamily="34" charset="-18"/>
                <a:ea typeface="BBC Reith Sans Medium" panose="020B0703020204020204" pitchFamily="34" charset="-18"/>
                <a:cs typeface="BBC Reith Sans Medium" panose="020B0703020204020204" pitchFamily="34" charset="-18"/>
              </a:endParaRPr>
            </a:p>
          </p:txBody>
        </p:sp>
        <p:sp>
          <p:nvSpPr>
            <p:cNvPr id="24" name="TextBox 23"/>
            <p:cNvSpPr txBox="1"/>
            <p:nvPr/>
          </p:nvSpPr>
          <p:spPr>
            <a:xfrm>
              <a:off x="6337694" y="2243116"/>
              <a:ext cx="247799" cy="246221"/>
            </a:xfrm>
            <a:prstGeom prst="rect">
              <a:avLst/>
            </a:prstGeom>
            <a:noFill/>
            <a:ln>
              <a:noFill/>
            </a:ln>
          </p:spPr>
          <p:txBody>
            <a:bodyPr wrap="square" lIns="0" tIns="0" rIns="0" bIns="0" rtlCol="0">
              <a:spAutoFit/>
            </a:bodyPr>
            <a:lstStyle/>
            <a:p>
              <a:pPr algn="ctr"/>
              <a:r>
                <a:rPr lang="en-GB" sz="1600" dirty="0">
                  <a:solidFill>
                    <a:srgbClr val="1B1464"/>
                  </a:solidFill>
                  <a:latin typeface="+mj-lt"/>
                  <a:ea typeface="BBC Reith Sans Medium" panose="020B0703020204020204" pitchFamily="34" charset="-18"/>
                  <a:cs typeface="BBC Reith Sans Medium" panose="020B0703020204020204" pitchFamily="34" charset="-18"/>
                </a:rPr>
                <a:t>?</a:t>
              </a:r>
            </a:p>
          </p:txBody>
        </p:sp>
      </p:grpSp>
    </p:spTree>
    <p:extLst>
      <p:ext uri="{BB962C8B-B14F-4D97-AF65-F5344CB8AC3E}">
        <p14:creationId xmlns:p14="http://schemas.microsoft.com/office/powerpoint/2010/main" val="1848069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left)">
                                      <p:cBhvr>
                                        <p:cTn id="13" dur="750"/>
                                        <p:tgtEl>
                                          <p:spTgt spid="21"/>
                                        </p:tgtEl>
                                      </p:cBhvr>
                                    </p:animEffect>
                                  </p:childTnLst>
                                </p:cTn>
                              </p:par>
                              <p:par>
                                <p:cTn id="14" presetID="53" presetClass="entr" presetSubtype="16" fill="hold" nodeType="withEffect">
                                  <p:stCondLst>
                                    <p:cond delay="0"/>
                                  </p:stCondLst>
                                  <p:childTnLst>
                                    <p:set>
                                      <p:cBhvr>
                                        <p:cTn id="15" dur="1" fill="hold">
                                          <p:stCondLst>
                                            <p:cond delay="0"/>
                                          </p:stCondLst>
                                        </p:cTn>
                                        <p:tgtEl>
                                          <p:spTgt spid="150"/>
                                        </p:tgtEl>
                                        <p:attrNameLst>
                                          <p:attrName>style.visibility</p:attrName>
                                        </p:attrNameLst>
                                      </p:cBhvr>
                                      <p:to>
                                        <p:strVal val="visible"/>
                                      </p:to>
                                    </p:set>
                                    <p:anim calcmode="lin" valueType="num">
                                      <p:cBhvr>
                                        <p:cTn id="16" dur="750" fill="hold"/>
                                        <p:tgtEl>
                                          <p:spTgt spid="150"/>
                                        </p:tgtEl>
                                        <p:attrNameLst>
                                          <p:attrName>ppt_w</p:attrName>
                                        </p:attrNameLst>
                                      </p:cBhvr>
                                      <p:tavLst>
                                        <p:tav tm="0">
                                          <p:val>
                                            <p:fltVal val="0"/>
                                          </p:val>
                                        </p:tav>
                                        <p:tav tm="100000">
                                          <p:val>
                                            <p:strVal val="#ppt_w"/>
                                          </p:val>
                                        </p:tav>
                                      </p:tavLst>
                                    </p:anim>
                                    <p:anim calcmode="lin" valueType="num">
                                      <p:cBhvr>
                                        <p:cTn id="17" dur="750" fill="hold"/>
                                        <p:tgtEl>
                                          <p:spTgt spid="150"/>
                                        </p:tgtEl>
                                        <p:attrNameLst>
                                          <p:attrName>ppt_h</p:attrName>
                                        </p:attrNameLst>
                                      </p:cBhvr>
                                      <p:tavLst>
                                        <p:tav tm="0">
                                          <p:val>
                                            <p:fltVal val="0"/>
                                          </p:val>
                                        </p:tav>
                                        <p:tav tm="100000">
                                          <p:val>
                                            <p:strVal val="#ppt_h"/>
                                          </p:val>
                                        </p:tav>
                                      </p:tavLst>
                                    </p:anim>
                                    <p:animEffect transition="in" filter="fade">
                                      <p:cBhvr>
                                        <p:cTn id="18" dur="750"/>
                                        <p:tgtEl>
                                          <p:spTgt spid="15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up)">
                                      <p:cBhvr>
                                        <p:cTn id="23" dur="750"/>
                                        <p:tgtEl>
                                          <p:spTgt spid="13"/>
                                        </p:tgtEl>
                                      </p:cBhvr>
                                    </p:animEffect>
                                  </p:childTnLst>
                                </p:cTn>
                              </p:par>
                            </p:childTnLst>
                          </p:cTn>
                        </p:par>
                        <p:par>
                          <p:cTn id="24" fill="hold">
                            <p:stCondLst>
                              <p:cond delay="750"/>
                            </p:stCondLst>
                            <p:childTnLst>
                              <p:par>
                                <p:cTn id="25" presetID="22" presetClass="entr" presetSubtype="8" fill="hold" grpId="0"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left)">
                                      <p:cBhvr>
                                        <p:cTn id="27" dur="750"/>
                                        <p:tgtEl>
                                          <p:spTgt spid="5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61"/>
                                        </p:tgtEl>
                                        <p:attrNameLst>
                                          <p:attrName>style.visibility</p:attrName>
                                        </p:attrNameLst>
                                      </p:cBhvr>
                                      <p:to>
                                        <p:strVal val="visible"/>
                                      </p:to>
                                    </p:set>
                                    <p:animEffect transition="in" filter="wipe(up)">
                                      <p:cBhvr>
                                        <p:cTn id="32" dur="750"/>
                                        <p:tgtEl>
                                          <p:spTgt spid="61"/>
                                        </p:tgtEl>
                                      </p:cBhvr>
                                    </p:animEffect>
                                  </p:childTnLst>
                                </p:cTn>
                              </p:par>
                            </p:childTnLst>
                          </p:cTn>
                        </p:par>
                        <p:par>
                          <p:cTn id="33" fill="hold">
                            <p:stCondLst>
                              <p:cond delay="750"/>
                            </p:stCondLst>
                            <p:childTnLst>
                              <p:par>
                                <p:cTn id="34" presetID="22" presetClass="entr" presetSubtype="8" fill="hold" grpId="0" nodeType="after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wipe(left)">
                                      <p:cBhvr>
                                        <p:cTn id="36" dur="750"/>
                                        <p:tgtEl>
                                          <p:spTgt spid="56"/>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60"/>
                                        </p:tgtEl>
                                        <p:attrNameLst>
                                          <p:attrName>style.visibility</p:attrName>
                                        </p:attrNameLst>
                                      </p:cBhvr>
                                      <p:to>
                                        <p:strVal val="visible"/>
                                      </p:to>
                                    </p:set>
                                    <p:animEffect transition="in" filter="wipe(left)">
                                      <p:cBhvr>
                                        <p:cTn id="41" dur="750"/>
                                        <p:tgtEl>
                                          <p:spTgt spid="60"/>
                                        </p:tgtEl>
                                      </p:cBhvr>
                                    </p:animEffect>
                                  </p:childTnLst>
                                </p:cTn>
                              </p:par>
                              <p:par>
                                <p:cTn id="42" presetID="53" presetClass="entr" presetSubtype="16" fill="hold" nodeType="with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p:cTn id="44" dur="750" fill="hold"/>
                                        <p:tgtEl>
                                          <p:spTgt spid="22"/>
                                        </p:tgtEl>
                                        <p:attrNameLst>
                                          <p:attrName>ppt_w</p:attrName>
                                        </p:attrNameLst>
                                      </p:cBhvr>
                                      <p:tavLst>
                                        <p:tav tm="0">
                                          <p:val>
                                            <p:fltVal val="0"/>
                                          </p:val>
                                        </p:tav>
                                        <p:tav tm="100000">
                                          <p:val>
                                            <p:strVal val="#ppt_w"/>
                                          </p:val>
                                        </p:tav>
                                      </p:tavLst>
                                    </p:anim>
                                    <p:anim calcmode="lin" valueType="num">
                                      <p:cBhvr>
                                        <p:cTn id="45" dur="750" fill="hold"/>
                                        <p:tgtEl>
                                          <p:spTgt spid="22"/>
                                        </p:tgtEl>
                                        <p:attrNameLst>
                                          <p:attrName>ppt_h</p:attrName>
                                        </p:attrNameLst>
                                      </p:cBhvr>
                                      <p:tavLst>
                                        <p:tav tm="0">
                                          <p:val>
                                            <p:fltVal val="0"/>
                                          </p:val>
                                        </p:tav>
                                        <p:tav tm="100000">
                                          <p:val>
                                            <p:strVal val="#ppt_h"/>
                                          </p:val>
                                        </p:tav>
                                      </p:tavLst>
                                    </p:anim>
                                    <p:animEffect transition="in" filter="fade">
                                      <p:cBhvr>
                                        <p:cTn id="46" dur="7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55" grpId="0" animBg="1"/>
      <p:bldP spid="56" grpId="0" animBg="1"/>
      <p:bldP spid="6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Rounded Rectangle 61"/>
          <p:cNvSpPr/>
          <p:nvPr/>
        </p:nvSpPr>
        <p:spPr>
          <a:xfrm>
            <a:off x="4027990" y="2193701"/>
            <a:ext cx="4207166" cy="3899123"/>
          </a:xfrm>
          <a:prstGeom prst="roundRect">
            <a:avLst>
              <a:gd name="adj" fmla="val 3440"/>
            </a:avLst>
          </a:prstGeom>
          <a:solidFill>
            <a:schemeClr val="bg1"/>
          </a:solidFill>
          <a:ln w="28575">
            <a:solidFill>
              <a:srgbClr val="FF577A"/>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r>
              <a:rPr lang="en-GB" dirty="0">
                <a:solidFill>
                  <a:srgbClr val="FF577A"/>
                </a:solidFill>
                <a:latin typeface="BBC Reith Sans Medium" panose="020B0703020204020204" pitchFamily="34" charset="-18"/>
                <a:ea typeface="BBC Reith Sans Medium" panose="020B0703020204020204" pitchFamily="34" charset="-18"/>
                <a:cs typeface="BBC Reith Sans Medium" panose="020B0703020204020204" pitchFamily="34" charset="-18"/>
              </a:rPr>
              <a:t>Sort the cards into those you think are effects of bullying behaviours and those that you don’t think are effects of bullying behaviours.</a:t>
            </a:r>
          </a:p>
        </p:txBody>
      </p:sp>
      <p:sp>
        <p:nvSpPr>
          <p:cNvPr id="72" name="Rounded Rectangle 71"/>
          <p:cNvSpPr/>
          <p:nvPr/>
        </p:nvSpPr>
        <p:spPr>
          <a:xfrm>
            <a:off x="755651" y="2193702"/>
            <a:ext cx="2954500" cy="3899123"/>
          </a:xfrm>
          <a:prstGeom prst="roundRect">
            <a:avLst>
              <a:gd name="adj" fmla="val 4528"/>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r>
              <a:rPr lang="en-GB" dirty="0">
                <a:solidFill>
                  <a:srgbClr val="1B1464"/>
                </a:solidFill>
                <a:latin typeface="BBC Reith Sans Medium" panose="020B0703020204020204" pitchFamily="34" charset="-18"/>
                <a:ea typeface="BBC Reith Sans Medium" panose="020B0703020204020204" pitchFamily="34" charset="-18"/>
                <a:cs typeface="BBC Reith Sans Medium" panose="020B0703020204020204" pitchFamily="34" charset="-18"/>
              </a:rPr>
              <a:t>Bullying behaviours can have serious effects which last a long time.</a:t>
            </a:r>
          </a:p>
        </p:txBody>
      </p:sp>
      <p:grpSp>
        <p:nvGrpSpPr>
          <p:cNvPr id="74" name="Group 73"/>
          <p:cNvGrpSpPr/>
          <p:nvPr/>
        </p:nvGrpSpPr>
        <p:grpSpPr>
          <a:xfrm>
            <a:off x="620233" y="2035134"/>
            <a:ext cx="321623" cy="321623"/>
            <a:chOff x="6300782" y="2205415"/>
            <a:chExt cx="321623" cy="321623"/>
          </a:xfrm>
        </p:grpSpPr>
        <p:sp>
          <p:nvSpPr>
            <p:cNvPr id="75" name="Oval 74"/>
            <p:cNvSpPr/>
            <p:nvPr/>
          </p:nvSpPr>
          <p:spPr>
            <a:xfrm>
              <a:off x="6300782" y="2205415"/>
              <a:ext cx="321623" cy="321623"/>
            </a:xfrm>
            <a:prstGeom prst="ellipse">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0" tIns="108000" rIns="108000" bIns="108000" rtlCol="0" anchor="ctr">
              <a:spAutoFit/>
            </a:bodyPr>
            <a:lstStyle/>
            <a:p>
              <a:endParaRPr lang="en-GB">
                <a:solidFill>
                  <a:srgbClr val="FF577A"/>
                </a:solidFill>
                <a:latin typeface="BBC Reith Sans Medium" panose="020B0703020204020204" pitchFamily="34" charset="-18"/>
                <a:ea typeface="BBC Reith Sans Medium" panose="020B0703020204020204" pitchFamily="34" charset="-18"/>
                <a:cs typeface="BBC Reith Sans Medium" panose="020B0703020204020204" pitchFamily="34" charset="-18"/>
              </a:endParaRPr>
            </a:p>
          </p:txBody>
        </p:sp>
        <p:sp>
          <p:nvSpPr>
            <p:cNvPr id="76" name="TextBox 75"/>
            <p:cNvSpPr txBox="1"/>
            <p:nvPr/>
          </p:nvSpPr>
          <p:spPr>
            <a:xfrm>
              <a:off x="6337694" y="2243116"/>
              <a:ext cx="247799" cy="246221"/>
            </a:xfrm>
            <a:prstGeom prst="rect">
              <a:avLst/>
            </a:prstGeom>
            <a:noFill/>
            <a:ln>
              <a:noFill/>
            </a:ln>
          </p:spPr>
          <p:txBody>
            <a:bodyPr wrap="square" lIns="0" tIns="0" rIns="0" bIns="0" rtlCol="0">
              <a:spAutoFit/>
            </a:bodyPr>
            <a:lstStyle/>
            <a:p>
              <a:pPr algn="ctr"/>
              <a:r>
                <a:rPr lang="en-GB" sz="1600" dirty="0">
                  <a:solidFill>
                    <a:srgbClr val="1B1464"/>
                  </a:solidFill>
                  <a:latin typeface="+mj-lt"/>
                  <a:ea typeface="BBC Reith Sans Medium" panose="020B0703020204020204" pitchFamily="34" charset="-18"/>
                  <a:cs typeface="BBC Reith Sans Medium" panose="020B0703020204020204" pitchFamily="34" charset="-18"/>
                </a:rPr>
                <a:t>!</a:t>
              </a:r>
            </a:p>
          </p:txBody>
        </p:sp>
      </p:grpSp>
      <p:grpSp>
        <p:nvGrpSpPr>
          <p:cNvPr id="31" name="Group 30"/>
          <p:cNvGrpSpPr/>
          <p:nvPr/>
        </p:nvGrpSpPr>
        <p:grpSpPr>
          <a:xfrm>
            <a:off x="-556799" y="-609551"/>
            <a:ext cx="6900633" cy="2504286"/>
            <a:chOff x="-245190" y="-810654"/>
            <a:chExt cx="6207888" cy="2252884"/>
          </a:xfrm>
        </p:grpSpPr>
        <p:sp>
          <p:nvSpPr>
            <p:cNvPr id="30" name="Oval 29"/>
            <p:cNvSpPr/>
            <p:nvPr/>
          </p:nvSpPr>
          <p:spPr>
            <a:xfrm>
              <a:off x="59610" y="-810654"/>
              <a:ext cx="5903088" cy="2252884"/>
            </a:xfrm>
            <a:prstGeom prst="ellipse">
              <a:avLst/>
            </a:prstGeom>
            <a:solidFill>
              <a:srgbClr val="FFB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Oval 28"/>
            <p:cNvSpPr/>
            <p:nvPr/>
          </p:nvSpPr>
          <p:spPr>
            <a:xfrm>
              <a:off x="-92790" y="-810654"/>
              <a:ext cx="5903088" cy="2252884"/>
            </a:xfrm>
            <a:prstGeom prst="ellipse">
              <a:avLst/>
            </a:prstGeom>
            <a:solidFill>
              <a:srgbClr val="FF57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Oval 27"/>
            <p:cNvSpPr/>
            <p:nvPr/>
          </p:nvSpPr>
          <p:spPr>
            <a:xfrm>
              <a:off x="-245190" y="-810654"/>
              <a:ext cx="5903088" cy="2252884"/>
            </a:xfrm>
            <a:prstGeom prst="ellipse">
              <a:avLst/>
            </a:prstGeom>
            <a:solidFill>
              <a:srgbClr val="1B14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63" name="Group 62"/>
          <p:cNvGrpSpPr/>
          <p:nvPr/>
        </p:nvGrpSpPr>
        <p:grpSpPr>
          <a:xfrm>
            <a:off x="3894970" y="2035134"/>
            <a:ext cx="321623" cy="321623"/>
            <a:chOff x="2157841" y="2190868"/>
            <a:chExt cx="321623" cy="321623"/>
          </a:xfrm>
        </p:grpSpPr>
        <p:sp>
          <p:nvSpPr>
            <p:cNvPr id="64" name="Oval 63"/>
            <p:cNvSpPr/>
            <p:nvPr/>
          </p:nvSpPr>
          <p:spPr>
            <a:xfrm>
              <a:off x="2157841" y="2190868"/>
              <a:ext cx="321623" cy="321623"/>
            </a:xfrm>
            <a:prstGeom prst="ellipse">
              <a:avLst/>
            </a:prstGeom>
            <a:solidFill>
              <a:schemeClr val="bg1"/>
            </a:solidFill>
            <a:ln w="28575">
              <a:solidFill>
                <a:srgbClr val="FF577A"/>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0" tIns="108000" rIns="108000" bIns="108000" rtlCol="0" anchor="ctr">
              <a:spAutoFit/>
            </a:bodyPr>
            <a:lstStyle/>
            <a:p>
              <a:endParaRPr lang="en-GB">
                <a:solidFill>
                  <a:srgbClr val="FF577A"/>
                </a:solidFill>
                <a:latin typeface="BBC Reith Sans Medium" panose="020B0703020204020204" pitchFamily="34" charset="-18"/>
                <a:ea typeface="BBC Reith Sans Medium" panose="020B0703020204020204" pitchFamily="34" charset="-18"/>
                <a:cs typeface="BBC Reith Sans Medium" panose="020B0703020204020204" pitchFamily="34" charset="-18"/>
              </a:endParaRPr>
            </a:p>
          </p:txBody>
        </p:sp>
        <p:grpSp>
          <p:nvGrpSpPr>
            <p:cNvPr id="65" name="Group 64"/>
            <p:cNvGrpSpPr/>
            <p:nvPr/>
          </p:nvGrpSpPr>
          <p:grpSpPr>
            <a:xfrm>
              <a:off x="2264257" y="2299860"/>
              <a:ext cx="108790" cy="103638"/>
              <a:chOff x="2626520" y="1897856"/>
              <a:chExt cx="452436" cy="431011"/>
            </a:xfrm>
          </p:grpSpPr>
          <p:cxnSp>
            <p:nvCxnSpPr>
              <p:cNvPr id="66" name="Straight Arrow Connector 65"/>
              <p:cNvCxnSpPr/>
              <p:nvPr/>
            </p:nvCxnSpPr>
            <p:spPr>
              <a:xfrm>
                <a:off x="2855117" y="1897856"/>
                <a:ext cx="0" cy="283739"/>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p:nvPr/>
            </p:nvCxnSpPr>
            <p:spPr>
              <a:xfrm flipH="1">
                <a:off x="2850871" y="2055018"/>
                <a:ext cx="228085" cy="78793"/>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a:off x="2626520" y="2055018"/>
                <a:ext cx="220105" cy="76036"/>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a:xfrm flipH="1" flipV="1">
                <a:off x="2859367" y="2148545"/>
                <a:ext cx="131481" cy="180318"/>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p:nvPr/>
            </p:nvCxnSpPr>
            <p:spPr>
              <a:xfrm flipV="1">
                <a:off x="2719386" y="2134018"/>
                <a:ext cx="127239" cy="194849"/>
              </a:xfrm>
              <a:prstGeom prst="straightConnector1">
                <a:avLst/>
              </a:prstGeom>
              <a:ln w="28575" cap="rnd">
                <a:solidFill>
                  <a:srgbClr val="FF577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pic>
        <p:nvPicPr>
          <p:cNvPr id="11" name="Picture 10"/>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054360" y="3859663"/>
            <a:ext cx="1990785" cy="2998337"/>
          </a:xfrm>
          <a:prstGeom prst="rect">
            <a:avLst/>
          </a:prstGeom>
        </p:spPr>
      </p:pic>
      <p:pic>
        <p:nvPicPr>
          <p:cNvPr id="22" name="Picture 2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12828" y="3260036"/>
            <a:ext cx="1055315" cy="3048690"/>
          </a:xfrm>
          <a:prstGeom prst="rect">
            <a:avLst/>
          </a:prstGeom>
        </p:spPr>
      </p:pic>
      <p:sp>
        <p:nvSpPr>
          <p:cNvPr id="37" name="Freeform 36"/>
          <p:cNvSpPr/>
          <p:nvPr/>
        </p:nvSpPr>
        <p:spPr>
          <a:xfrm rot="505714">
            <a:off x="2037766" y="3410743"/>
            <a:ext cx="717550" cy="387657"/>
          </a:xfrm>
          <a:custGeom>
            <a:avLst/>
            <a:gdLst>
              <a:gd name="connsiteX0" fmla="*/ 0 w 755658"/>
              <a:gd name="connsiteY0" fmla="*/ 19050 h 374650"/>
              <a:gd name="connsiteX1" fmla="*/ 38100 w 755658"/>
              <a:gd name="connsiteY1" fmla="*/ 6350 h 374650"/>
              <a:gd name="connsiteX2" fmla="*/ 69850 w 755658"/>
              <a:gd name="connsiteY2" fmla="*/ 0 h 374650"/>
              <a:gd name="connsiteX3" fmla="*/ 444500 w 755658"/>
              <a:gd name="connsiteY3" fmla="*/ 6350 h 374650"/>
              <a:gd name="connsiteX4" fmla="*/ 488950 w 755658"/>
              <a:gd name="connsiteY4" fmla="*/ 25400 h 374650"/>
              <a:gd name="connsiteX5" fmla="*/ 508000 w 755658"/>
              <a:gd name="connsiteY5" fmla="*/ 31750 h 374650"/>
              <a:gd name="connsiteX6" fmla="*/ 609600 w 755658"/>
              <a:gd name="connsiteY6" fmla="*/ 107950 h 374650"/>
              <a:gd name="connsiteX7" fmla="*/ 622300 w 755658"/>
              <a:gd name="connsiteY7" fmla="*/ 133350 h 374650"/>
              <a:gd name="connsiteX8" fmla="*/ 660400 w 755658"/>
              <a:gd name="connsiteY8" fmla="*/ 177800 h 374650"/>
              <a:gd name="connsiteX9" fmla="*/ 673100 w 755658"/>
              <a:gd name="connsiteY9" fmla="*/ 203200 h 374650"/>
              <a:gd name="connsiteX10" fmla="*/ 723900 w 755658"/>
              <a:gd name="connsiteY10" fmla="*/ 273050 h 374650"/>
              <a:gd name="connsiteX11" fmla="*/ 730250 w 755658"/>
              <a:gd name="connsiteY11" fmla="*/ 292100 h 374650"/>
              <a:gd name="connsiteX12" fmla="*/ 749300 w 755658"/>
              <a:gd name="connsiteY12" fmla="*/ 342900 h 374650"/>
              <a:gd name="connsiteX13" fmla="*/ 755650 w 755658"/>
              <a:gd name="connsiteY13" fmla="*/ 374650 h 374650"/>
              <a:gd name="connsiteX0" fmla="*/ 0 w 755658"/>
              <a:gd name="connsiteY0" fmla="*/ 44591 h 400191"/>
              <a:gd name="connsiteX1" fmla="*/ 38100 w 755658"/>
              <a:gd name="connsiteY1" fmla="*/ 31891 h 400191"/>
              <a:gd name="connsiteX2" fmla="*/ 69850 w 755658"/>
              <a:gd name="connsiteY2" fmla="*/ 25541 h 400191"/>
              <a:gd name="connsiteX3" fmla="*/ 342900 w 755658"/>
              <a:gd name="connsiteY3" fmla="*/ 141 h 400191"/>
              <a:gd name="connsiteX4" fmla="*/ 488950 w 755658"/>
              <a:gd name="connsiteY4" fmla="*/ 50941 h 400191"/>
              <a:gd name="connsiteX5" fmla="*/ 508000 w 755658"/>
              <a:gd name="connsiteY5" fmla="*/ 57291 h 400191"/>
              <a:gd name="connsiteX6" fmla="*/ 609600 w 755658"/>
              <a:gd name="connsiteY6" fmla="*/ 133491 h 400191"/>
              <a:gd name="connsiteX7" fmla="*/ 622300 w 755658"/>
              <a:gd name="connsiteY7" fmla="*/ 158891 h 400191"/>
              <a:gd name="connsiteX8" fmla="*/ 660400 w 755658"/>
              <a:gd name="connsiteY8" fmla="*/ 203341 h 400191"/>
              <a:gd name="connsiteX9" fmla="*/ 673100 w 755658"/>
              <a:gd name="connsiteY9" fmla="*/ 228741 h 400191"/>
              <a:gd name="connsiteX10" fmla="*/ 723900 w 755658"/>
              <a:gd name="connsiteY10" fmla="*/ 298591 h 400191"/>
              <a:gd name="connsiteX11" fmla="*/ 730250 w 755658"/>
              <a:gd name="connsiteY11" fmla="*/ 317641 h 400191"/>
              <a:gd name="connsiteX12" fmla="*/ 749300 w 755658"/>
              <a:gd name="connsiteY12" fmla="*/ 368441 h 400191"/>
              <a:gd name="connsiteX13" fmla="*/ 755650 w 755658"/>
              <a:gd name="connsiteY13" fmla="*/ 400191 h 400191"/>
              <a:gd name="connsiteX0" fmla="*/ 0 w 755658"/>
              <a:gd name="connsiteY0" fmla="*/ 63584 h 419184"/>
              <a:gd name="connsiteX1" fmla="*/ 38100 w 755658"/>
              <a:gd name="connsiteY1" fmla="*/ 50884 h 419184"/>
              <a:gd name="connsiteX2" fmla="*/ 69850 w 755658"/>
              <a:gd name="connsiteY2" fmla="*/ 44534 h 419184"/>
              <a:gd name="connsiteX3" fmla="*/ 342900 w 755658"/>
              <a:gd name="connsiteY3" fmla="*/ 84 h 419184"/>
              <a:gd name="connsiteX4" fmla="*/ 488950 w 755658"/>
              <a:gd name="connsiteY4" fmla="*/ 69934 h 419184"/>
              <a:gd name="connsiteX5" fmla="*/ 508000 w 755658"/>
              <a:gd name="connsiteY5" fmla="*/ 76284 h 419184"/>
              <a:gd name="connsiteX6" fmla="*/ 609600 w 755658"/>
              <a:gd name="connsiteY6" fmla="*/ 152484 h 419184"/>
              <a:gd name="connsiteX7" fmla="*/ 622300 w 755658"/>
              <a:gd name="connsiteY7" fmla="*/ 177884 h 419184"/>
              <a:gd name="connsiteX8" fmla="*/ 660400 w 755658"/>
              <a:gd name="connsiteY8" fmla="*/ 222334 h 419184"/>
              <a:gd name="connsiteX9" fmla="*/ 673100 w 755658"/>
              <a:gd name="connsiteY9" fmla="*/ 247734 h 419184"/>
              <a:gd name="connsiteX10" fmla="*/ 723900 w 755658"/>
              <a:gd name="connsiteY10" fmla="*/ 317584 h 419184"/>
              <a:gd name="connsiteX11" fmla="*/ 730250 w 755658"/>
              <a:gd name="connsiteY11" fmla="*/ 336634 h 419184"/>
              <a:gd name="connsiteX12" fmla="*/ 749300 w 755658"/>
              <a:gd name="connsiteY12" fmla="*/ 387434 h 419184"/>
              <a:gd name="connsiteX13" fmla="*/ 755650 w 755658"/>
              <a:gd name="connsiteY13" fmla="*/ 419184 h 419184"/>
              <a:gd name="connsiteX0" fmla="*/ 0 w 755658"/>
              <a:gd name="connsiteY0" fmla="*/ 63584 h 419184"/>
              <a:gd name="connsiteX1" fmla="*/ 38100 w 755658"/>
              <a:gd name="connsiteY1" fmla="*/ 50884 h 419184"/>
              <a:gd name="connsiteX2" fmla="*/ 69850 w 755658"/>
              <a:gd name="connsiteY2" fmla="*/ 44534 h 419184"/>
              <a:gd name="connsiteX3" fmla="*/ 342900 w 755658"/>
              <a:gd name="connsiteY3" fmla="*/ 84 h 419184"/>
              <a:gd name="connsiteX4" fmla="*/ 488950 w 755658"/>
              <a:gd name="connsiteY4" fmla="*/ 69934 h 419184"/>
              <a:gd name="connsiteX5" fmla="*/ 508000 w 755658"/>
              <a:gd name="connsiteY5" fmla="*/ 76284 h 419184"/>
              <a:gd name="connsiteX6" fmla="*/ 609600 w 755658"/>
              <a:gd name="connsiteY6" fmla="*/ 152484 h 419184"/>
              <a:gd name="connsiteX7" fmla="*/ 622300 w 755658"/>
              <a:gd name="connsiteY7" fmla="*/ 177884 h 419184"/>
              <a:gd name="connsiteX8" fmla="*/ 660400 w 755658"/>
              <a:gd name="connsiteY8" fmla="*/ 222334 h 419184"/>
              <a:gd name="connsiteX9" fmla="*/ 673100 w 755658"/>
              <a:gd name="connsiteY9" fmla="*/ 247734 h 419184"/>
              <a:gd name="connsiteX10" fmla="*/ 723900 w 755658"/>
              <a:gd name="connsiteY10" fmla="*/ 317584 h 419184"/>
              <a:gd name="connsiteX11" fmla="*/ 730250 w 755658"/>
              <a:gd name="connsiteY11" fmla="*/ 336634 h 419184"/>
              <a:gd name="connsiteX12" fmla="*/ 749300 w 755658"/>
              <a:gd name="connsiteY12" fmla="*/ 387434 h 419184"/>
              <a:gd name="connsiteX13" fmla="*/ 755650 w 755658"/>
              <a:gd name="connsiteY13" fmla="*/ 419184 h 419184"/>
              <a:gd name="connsiteX0" fmla="*/ 0 w 755658"/>
              <a:gd name="connsiteY0" fmla="*/ 19887 h 375487"/>
              <a:gd name="connsiteX1" fmla="*/ 38100 w 755658"/>
              <a:gd name="connsiteY1" fmla="*/ 7187 h 375487"/>
              <a:gd name="connsiteX2" fmla="*/ 69850 w 755658"/>
              <a:gd name="connsiteY2" fmla="*/ 837 h 375487"/>
              <a:gd name="connsiteX3" fmla="*/ 488950 w 755658"/>
              <a:gd name="connsiteY3" fmla="*/ 26237 h 375487"/>
              <a:gd name="connsiteX4" fmla="*/ 508000 w 755658"/>
              <a:gd name="connsiteY4" fmla="*/ 32587 h 375487"/>
              <a:gd name="connsiteX5" fmla="*/ 609600 w 755658"/>
              <a:gd name="connsiteY5" fmla="*/ 108787 h 375487"/>
              <a:gd name="connsiteX6" fmla="*/ 622300 w 755658"/>
              <a:gd name="connsiteY6" fmla="*/ 134187 h 375487"/>
              <a:gd name="connsiteX7" fmla="*/ 660400 w 755658"/>
              <a:gd name="connsiteY7" fmla="*/ 178637 h 375487"/>
              <a:gd name="connsiteX8" fmla="*/ 673100 w 755658"/>
              <a:gd name="connsiteY8" fmla="*/ 204037 h 375487"/>
              <a:gd name="connsiteX9" fmla="*/ 723900 w 755658"/>
              <a:gd name="connsiteY9" fmla="*/ 273887 h 375487"/>
              <a:gd name="connsiteX10" fmla="*/ 730250 w 755658"/>
              <a:gd name="connsiteY10" fmla="*/ 292937 h 375487"/>
              <a:gd name="connsiteX11" fmla="*/ 749300 w 755658"/>
              <a:gd name="connsiteY11" fmla="*/ 343737 h 375487"/>
              <a:gd name="connsiteX12" fmla="*/ 755650 w 755658"/>
              <a:gd name="connsiteY12" fmla="*/ 375487 h 375487"/>
              <a:gd name="connsiteX0" fmla="*/ 0 w 755658"/>
              <a:gd name="connsiteY0" fmla="*/ 19887 h 375487"/>
              <a:gd name="connsiteX1" fmla="*/ 38100 w 755658"/>
              <a:gd name="connsiteY1" fmla="*/ 7187 h 375487"/>
              <a:gd name="connsiteX2" fmla="*/ 69850 w 755658"/>
              <a:gd name="connsiteY2" fmla="*/ 837 h 375487"/>
              <a:gd name="connsiteX3" fmla="*/ 488950 w 755658"/>
              <a:gd name="connsiteY3" fmla="*/ 26237 h 375487"/>
              <a:gd name="connsiteX4" fmla="*/ 609600 w 755658"/>
              <a:gd name="connsiteY4" fmla="*/ 108787 h 375487"/>
              <a:gd name="connsiteX5" fmla="*/ 622300 w 755658"/>
              <a:gd name="connsiteY5" fmla="*/ 134187 h 375487"/>
              <a:gd name="connsiteX6" fmla="*/ 660400 w 755658"/>
              <a:gd name="connsiteY6" fmla="*/ 178637 h 375487"/>
              <a:gd name="connsiteX7" fmla="*/ 673100 w 755658"/>
              <a:gd name="connsiteY7" fmla="*/ 204037 h 375487"/>
              <a:gd name="connsiteX8" fmla="*/ 723900 w 755658"/>
              <a:gd name="connsiteY8" fmla="*/ 273887 h 375487"/>
              <a:gd name="connsiteX9" fmla="*/ 730250 w 755658"/>
              <a:gd name="connsiteY9" fmla="*/ 292937 h 375487"/>
              <a:gd name="connsiteX10" fmla="*/ 749300 w 755658"/>
              <a:gd name="connsiteY10" fmla="*/ 343737 h 375487"/>
              <a:gd name="connsiteX11" fmla="*/ 755650 w 755658"/>
              <a:gd name="connsiteY11" fmla="*/ 375487 h 375487"/>
              <a:gd name="connsiteX0" fmla="*/ 0 w 755658"/>
              <a:gd name="connsiteY0" fmla="*/ 19887 h 375487"/>
              <a:gd name="connsiteX1" fmla="*/ 38100 w 755658"/>
              <a:gd name="connsiteY1" fmla="*/ 7187 h 375487"/>
              <a:gd name="connsiteX2" fmla="*/ 69850 w 755658"/>
              <a:gd name="connsiteY2" fmla="*/ 837 h 375487"/>
              <a:gd name="connsiteX3" fmla="*/ 488950 w 755658"/>
              <a:gd name="connsiteY3" fmla="*/ 26237 h 375487"/>
              <a:gd name="connsiteX4" fmla="*/ 609600 w 755658"/>
              <a:gd name="connsiteY4" fmla="*/ 108787 h 375487"/>
              <a:gd name="connsiteX5" fmla="*/ 660400 w 755658"/>
              <a:gd name="connsiteY5" fmla="*/ 178637 h 375487"/>
              <a:gd name="connsiteX6" fmla="*/ 673100 w 755658"/>
              <a:gd name="connsiteY6" fmla="*/ 204037 h 375487"/>
              <a:gd name="connsiteX7" fmla="*/ 723900 w 755658"/>
              <a:gd name="connsiteY7" fmla="*/ 273887 h 375487"/>
              <a:gd name="connsiteX8" fmla="*/ 730250 w 755658"/>
              <a:gd name="connsiteY8" fmla="*/ 292937 h 375487"/>
              <a:gd name="connsiteX9" fmla="*/ 749300 w 755658"/>
              <a:gd name="connsiteY9" fmla="*/ 343737 h 375487"/>
              <a:gd name="connsiteX10" fmla="*/ 755650 w 755658"/>
              <a:gd name="connsiteY10" fmla="*/ 375487 h 375487"/>
              <a:gd name="connsiteX0" fmla="*/ 0 w 755658"/>
              <a:gd name="connsiteY0" fmla="*/ 19887 h 375487"/>
              <a:gd name="connsiteX1" fmla="*/ 38100 w 755658"/>
              <a:gd name="connsiteY1" fmla="*/ 7187 h 375487"/>
              <a:gd name="connsiteX2" fmla="*/ 69850 w 755658"/>
              <a:gd name="connsiteY2" fmla="*/ 837 h 375487"/>
              <a:gd name="connsiteX3" fmla="*/ 488950 w 755658"/>
              <a:gd name="connsiteY3" fmla="*/ 26237 h 375487"/>
              <a:gd name="connsiteX4" fmla="*/ 609600 w 755658"/>
              <a:gd name="connsiteY4" fmla="*/ 108787 h 375487"/>
              <a:gd name="connsiteX5" fmla="*/ 660400 w 755658"/>
              <a:gd name="connsiteY5" fmla="*/ 178637 h 375487"/>
              <a:gd name="connsiteX6" fmla="*/ 723900 w 755658"/>
              <a:gd name="connsiteY6" fmla="*/ 273887 h 375487"/>
              <a:gd name="connsiteX7" fmla="*/ 730250 w 755658"/>
              <a:gd name="connsiteY7" fmla="*/ 292937 h 375487"/>
              <a:gd name="connsiteX8" fmla="*/ 749300 w 755658"/>
              <a:gd name="connsiteY8" fmla="*/ 343737 h 375487"/>
              <a:gd name="connsiteX9" fmla="*/ 755650 w 755658"/>
              <a:gd name="connsiteY9" fmla="*/ 375487 h 375487"/>
              <a:gd name="connsiteX0" fmla="*/ 0 w 755650"/>
              <a:gd name="connsiteY0" fmla="*/ 19887 h 375487"/>
              <a:gd name="connsiteX1" fmla="*/ 38100 w 755650"/>
              <a:gd name="connsiteY1" fmla="*/ 7187 h 375487"/>
              <a:gd name="connsiteX2" fmla="*/ 69850 w 755650"/>
              <a:gd name="connsiteY2" fmla="*/ 837 h 375487"/>
              <a:gd name="connsiteX3" fmla="*/ 488950 w 755650"/>
              <a:gd name="connsiteY3" fmla="*/ 26237 h 375487"/>
              <a:gd name="connsiteX4" fmla="*/ 609600 w 755650"/>
              <a:gd name="connsiteY4" fmla="*/ 108787 h 375487"/>
              <a:gd name="connsiteX5" fmla="*/ 660400 w 755650"/>
              <a:gd name="connsiteY5" fmla="*/ 178637 h 375487"/>
              <a:gd name="connsiteX6" fmla="*/ 723900 w 755650"/>
              <a:gd name="connsiteY6" fmla="*/ 273887 h 375487"/>
              <a:gd name="connsiteX7" fmla="*/ 749300 w 755650"/>
              <a:gd name="connsiteY7" fmla="*/ 343737 h 375487"/>
              <a:gd name="connsiteX8" fmla="*/ 755650 w 755650"/>
              <a:gd name="connsiteY8" fmla="*/ 375487 h 375487"/>
              <a:gd name="connsiteX0" fmla="*/ 0 w 758483"/>
              <a:gd name="connsiteY0" fmla="*/ 19887 h 375487"/>
              <a:gd name="connsiteX1" fmla="*/ 38100 w 758483"/>
              <a:gd name="connsiteY1" fmla="*/ 7187 h 375487"/>
              <a:gd name="connsiteX2" fmla="*/ 69850 w 758483"/>
              <a:gd name="connsiteY2" fmla="*/ 837 h 375487"/>
              <a:gd name="connsiteX3" fmla="*/ 488950 w 758483"/>
              <a:gd name="connsiteY3" fmla="*/ 26237 h 375487"/>
              <a:gd name="connsiteX4" fmla="*/ 609600 w 758483"/>
              <a:gd name="connsiteY4" fmla="*/ 108787 h 375487"/>
              <a:gd name="connsiteX5" fmla="*/ 660400 w 758483"/>
              <a:gd name="connsiteY5" fmla="*/ 178637 h 375487"/>
              <a:gd name="connsiteX6" fmla="*/ 749300 w 758483"/>
              <a:gd name="connsiteY6" fmla="*/ 343737 h 375487"/>
              <a:gd name="connsiteX7" fmla="*/ 755650 w 758483"/>
              <a:gd name="connsiteY7" fmla="*/ 375487 h 375487"/>
              <a:gd name="connsiteX0" fmla="*/ 0 w 762051"/>
              <a:gd name="connsiteY0" fmla="*/ 19887 h 375487"/>
              <a:gd name="connsiteX1" fmla="*/ 38100 w 762051"/>
              <a:gd name="connsiteY1" fmla="*/ 7187 h 375487"/>
              <a:gd name="connsiteX2" fmla="*/ 69850 w 762051"/>
              <a:gd name="connsiteY2" fmla="*/ 837 h 375487"/>
              <a:gd name="connsiteX3" fmla="*/ 488950 w 762051"/>
              <a:gd name="connsiteY3" fmla="*/ 26237 h 375487"/>
              <a:gd name="connsiteX4" fmla="*/ 609600 w 762051"/>
              <a:gd name="connsiteY4" fmla="*/ 108787 h 375487"/>
              <a:gd name="connsiteX5" fmla="*/ 749300 w 762051"/>
              <a:gd name="connsiteY5" fmla="*/ 343737 h 375487"/>
              <a:gd name="connsiteX6" fmla="*/ 755650 w 762051"/>
              <a:gd name="connsiteY6" fmla="*/ 375487 h 375487"/>
              <a:gd name="connsiteX0" fmla="*/ 0 w 770847"/>
              <a:gd name="connsiteY0" fmla="*/ 26738 h 383103"/>
              <a:gd name="connsiteX1" fmla="*/ 38100 w 770847"/>
              <a:gd name="connsiteY1" fmla="*/ 14038 h 383103"/>
              <a:gd name="connsiteX2" fmla="*/ 69850 w 770847"/>
              <a:gd name="connsiteY2" fmla="*/ 7688 h 383103"/>
              <a:gd name="connsiteX3" fmla="*/ 488950 w 770847"/>
              <a:gd name="connsiteY3" fmla="*/ 33088 h 383103"/>
              <a:gd name="connsiteX4" fmla="*/ 749300 w 770847"/>
              <a:gd name="connsiteY4" fmla="*/ 350588 h 383103"/>
              <a:gd name="connsiteX5" fmla="*/ 755650 w 770847"/>
              <a:gd name="connsiteY5" fmla="*/ 382338 h 383103"/>
              <a:gd name="connsiteX0" fmla="*/ 7142 w 777989"/>
              <a:gd name="connsiteY0" fmla="*/ 24364 h 380729"/>
              <a:gd name="connsiteX1" fmla="*/ 45242 w 777989"/>
              <a:gd name="connsiteY1" fmla="*/ 11664 h 380729"/>
              <a:gd name="connsiteX2" fmla="*/ 496092 w 777989"/>
              <a:gd name="connsiteY2" fmla="*/ 30714 h 380729"/>
              <a:gd name="connsiteX3" fmla="*/ 756442 w 777989"/>
              <a:gd name="connsiteY3" fmla="*/ 348214 h 380729"/>
              <a:gd name="connsiteX4" fmla="*/ 762792 w 777989"/>
              <a:gd name="connsiteY4" fmla="*/ 379964 h 380729"/>
              <a:gd name="connsiteX0" fmla="*/ 0 w 770847"/>
              <a:gd name="connsiteY0" fmla="*/ 19076 h 375441"/>
              <a:gd name="connsiteX1" fmla="*/ 488950 w 770847"/>
              <a:gd name="connsiteY1" fmla="*/ 25426 h 375441"/>
              <a:gd name="connsiteX2" fmla="*/ 749300 w 770847"/>
              <a:gd name="connsiteY2" fmla="*/ 342926 h 375441"/>
              <a:gd name="connsiteX3" fmla="*/ 755650 w 770847"/>
              <a:gd name="connsiteY3" fmla="*/ 374676 h 375441"/>
              <a:gd name="connsiteX0" fmla="*/ 0 w 749300"/>
              <a:gd name="connsiteY0" fmla="*/ 19076 h 342926"/>
              <a:gd name="connsiteX1" fmla="*/ 488950 w 749300"/>
              <a:gd name="connsiteY1" fmla="*/ 25426 h 342926"/>
              <a:gd name="connsiteX2" fmla="*/ 749300 w 749300"/>
              <a:gd name="connsiteY2" fmla="*/ 342926 h 342926"/>
              <a:gd name="connsiteX0" fmla="*/ 0 w 749300"/>
              <a:gd name="connsiteY0" fmla="*/ 33153 h 357003"/>
              <a:gd name="connsiteX1" fmla="*/ 488950 w 749300"/>
              <a:gd name="connsiteY1" fmla="*/ 39503 h 357003"/>
              <a:gd name="connsiteX2" fmla="*/ 749300 w 749300"/>
              <a:gd name="connsiteY2" fmla="*/ 357003 h 357003"/>
              <a:gd name="connsiteX0" fmla="*/ 0 w 749300"/>
              <a:gd name="connsiteY0" fmla="*/ 44430 h 368280"/>
              <a:gd name="connsiteX1" fmla="*/ 488950 w 749300"/>
              <a:gd name="connsiteY1" fmla="*/ 50780 h 368280"/>
              <a:gd name="connsiteX2" fmla="*/ 749300 w 749300"/>
              <a:gd name="connsiteY2" fmla="*/ 368280 h 368280"/>
              <a:gd name="connsiteX0" fmla="*/ 0 w 779574"/>
              <a:gd name="connsiteY0" fmla="*/ 44430 h 368280"/>
              <a:gd name="connsiteX1" fmla="*/ 488950 w 779574"/>
              <a:gd name="connsiteY1" fmla="*/ 50780 h 368280"/>
              <a:gd name="connsiteX2" fmla="*/ 749300 w 779574"/>
              <a:gd name="connsiteY2" fmla="*/ 368280 h 368280"/>
              <a:gd name="connsiteX0" fmla="*/ 0 w 788992"/>
              <a:gd name="connsiteY0" fmla="*/ 79023 h 402873"/>
              <a:gd name="connsiteX1" fmla="*/ 577850 w 788992"/>
              <a:gd name="connsiteY1" fmla="*/ 40923 h 402873"/>
              <a:gd name="connsiteX2" fmla="*/ 749300 w 788992"/>
              <a:gd name="connsiteY2" fmla="*/ 402873 h 402873"/>
              <a:gd name="connsiteX0" fmla="*/ 0 w 788992"/>
              <a:gd name="connsiteY0" fmla="*/ 109346 h 433196"/>
              <a:gd name="connsiteX1" fmla="*/ 577850 w 788992"/>
              <a:gd name="connsiteY1" fmla="*/ 71246 h 433196"/>
              <a:gd name="connsiteX2" fmla="*/ 749300 w 788992"/>
              <a:gd name="connsiteY2" fmla="*/ 433196 h 433196"/>
              <a:gd name="connsiteX0" fmla="*/ 0 w 750704"/>
              <a:gd name="connsiteY0" fmla="*/ 109346 h 433196"/>
              <a:gd name="connsiteX1" fmla="*/ 577850 w 750704"/>
              <a:gd name="connsiteY1" fmla="*/ 71246 h 433196"/>
              <a:gd name="connsiteX2" fmla="*/ 749300 w 750704"/>
              <a:gd name="connsiteY2" fmla="*/ 433196 h 433196"/>
              <a:gd name="connsiteX0" fmla="*/ 0 w 750115"/>
              <a:gd name="connsiteY0" fmla="*/ 147873 h 471723"/>
              <a:gd name="connsiteX1" fmla="*/ 514350 w 750115"/>
              <a:gd name="connsiteY1" fmla="*/ 52623 h 471723"/>
              <a:gd name="connsiteX2" fmla="*/ 749300 w 750115"/>
              <a:gd name="connsiteY2" fmla="*/ 471723 h 471723"/>
              <a:gd name="connsiteX0" fmla="*/ 0 w 750514"/>
              <a:gd name="connsiteY0" fmla="*/ 131021 h 454871"/>
              <a:gd name="connsiteX1" fmla="*/ 514350 w 750514"/>
              <a:gd name="connsiteY1" fmla="*/ 35771 h 454871"/>
              <a:gd name="connsiteX2" fmla="*/ 749300 w 750514"/>
              <a:gd name="connsiteY2" fmla="*/ 454871 h 454871"/>
              <a:gd name="connsiteX0" fmla="*/ 0 w 750514"/>
              <a:gd name="connsiteY0" fmla="*/ 128792 h 452642"/>
              <a:gd name="connsiteX1" fmla="*/ 514350 w 750514"/>
              <a:gd name="connsiteY1" fmla="*/ 33542 h 452642"/>
              <a:gd name="connsiteX2" fmla="*/ 749300 w 750514"/>
              <a:gd name="connsiteY2" fmla="*/ 452642 h 452642"/>
              <a:gd name="connsiteX0" fmla="*/ 0 w 750514"/>
              <a:gd name="connsiteY0" fmla="*/ 128792 h 452642"/>
              <a:gd name="connsiteX1" fmla="*/ 514350 w 750514"/>
              <a:gd name="connsiteY1" fmla="*/ 33542 h 452642"/>
              <a:gd name="connsiteX2" fmla="*/ 749300 w 750514"/>
              <a:gd name="connsiteY2" fmla="*/ 452642 h 452642"/>
              <a:gd name="connsiteX0" fmla="*/ 0 w 750514"/>
              <a:gd name="connsiteY0" fmla="*/ 128792 h 452642"/>
              <a:gd name="connsiteX1" fmla="*/ 514350 w 750514"/>
              <a:gd name="connsiteY1" fmla="*/ 33542 h 452642"/>
              <a:gd name="connsiteX2" fmla="*/ 749300 w 750514"/>
              <a:gd name="connsiteY2" fmla="*/ 452642 h 452642"/>
              <a:gd name="connsiteX0" fmla="*/ 0 w 750514"/>
              <a:gd name="connsiteY0" fmla="*/ 133283 h 457133"/>
              <a:gd name="connsiteX1" fmla="*/ 514350 w 750514"/>
              <a:gd name="connsiteY1" fmla="*/ 38033 h 457133"/>
              <a:gd name="connsiteX2" fmla="*/ 749300 w 750514"/>
              <a:gd name="connsiteY2" fmla="*/ 457133 h 457133"/>
              <a:gd name="connsiteX0" fmla="*/ 0 w 750327"/>
              <a:gd name="connsiteY0" fmla="*/ 141709 h 465559"/>
              <a:gd name="connsiteX1" fmla="*/ 514350 w 750327"/>
              <a:gd name="connsiteY1" fmla="*/ 46459 h 465559"/>
              <a:gd name="connsiteX2" fmla="*/ 749300 w 750327"/>
              <a:gd name="connsiteY2" fmla="*/ 465559 h 465559"/>
              <a:gd name="connsiteX0" fmla="*/ 0 w 750327"/>
              <a:gd name="connsiteY0" fmla="*/ 157954 h 481804"/>
              <a:gd name="connsiteX1" fmla="*/ 514350 w 750327"/>
              <a:gd name="connsiteY1" fmla="*/ 62704 h 481804"/>
              <a:gd name="connsiteX2" fmla="*/ 749300 w 750327"/>
              <a:gd name="connsiteY2" fmla="*/ 481804 h 481804"/>
              <a:gd name="connsiteX0" fmla="*/ 0 w 750327"/>
              <a:gd name="connsiteY0" fmla="*/ 138686 h 462536"/>
              <a:gd name="connsiteX1" fmla="*/ 514350 w 750327"/>
              <a:gd name="connsiteY1" fmla="*/ 43436 h 462536"/>
              <a:gd name="connsiteX2" fmla="*/ 749300 w 750327"/>
              <a:gd name="connsiteY2" fmla="*/ 462536 h 462536"/>
              <a:gd name="connsiteX0" fmla="*/ 0 w 718677"/>
              <a:gd name="connsiteY0" fmla="*/ 119678 h 386378"/>
              <a:gd name="connsiteX1" fmla="*/ 514350 w 718677"/>
              <a:gd name="connsiteY1" fmla="*/ 24428 h 386378"/>
              <a:gd name="connsiteX2" fmla="*/ 717550 w 718677"/>
              <a:gd name="connsiteY2" fmla="*/ 386378 h 386378"/>
              <a:gd name="connsiteX0" fmla="*/ 0 w 726572"/>
              <a:gd name="connsiteY0" fmla="*/ 119678 h 386378"/>
              <a:gd name="connsiteX1" fmla="*/ 514350 w 726572"/>
              <a:gd name="connsiteY1" fmla="*/ 24428 h 386378"/>
              <a:gd name="connsiteX2" fmla="*/ 717550 w 726572"/>
              <a:gd name="connsiteY2" fmla="*/ 386378 h 386378"/>
              <a:gd name="connsiteX0" fmla="*/ 0 w 726899"/>
              <a:gd name="connsiteY0" fmla="*/ 130960 h 397660"/>
              <a:gd name="connsiteX1" fmla="*/ 514350 w 726899"/>
              <a:gd name="connsiteY1" fmla="*/ 35710 h 397660"/>
              <a:gd name="connsiteX2" fmla="*/ 717550 w 726899"/>
              <a:gd name="connsiteY2" fmla="*/ 397660 h 397660"/>
              <a:gd name="connsiteX0" fmla="*/ 0 w 717550"/>
              <a:gd name="connsiteY0" fmla="*/ 130960 h 397660"/>
              <a:gd name="connsiteX1" fmla="*/ 514350 w 717550"/>
              <a:gd name="connsiteY1" fmla="*/ 35710 h 397660"/>
              <a:gd name="connsiteX2" fmla="*/ 717550 w 717550"/>
              <a:gd name="connsiteY2" fmla="*/ 397660 h 397660"/>
              <a:gd name="connsiteX0" fmla="*/ 0 w 717550"/>
              <a:gd name="connsiteY0" fmla="*/ 128166 h 394866"/>
              <a:gd name="connsiteX1" fmla="*/ 514350 w 717550"/>
              <a:gd name="connsiteY1" fmla="*/ 32916 h 394866"/>
              <a:gd name="connsiteX2" fmla="*/ 717550 w 717550"/>
              <a:gd name="connsiteY2" fmla="*/ 394866 h 394866"/>
              <a:gd name="connsiteX0" fmla="*/ 0 w 717550"/>
              <a:gd name="connsiteY0" fmla="*/ 134018 h 400718"/>
              <a:gd name="connsiteX1" fmla="*/ 514350 w 717550"/>
              <a:gd name="connsiteY1" fmla="*/ 38768 h 400718"/>
              <a:gd name="connsiteX2" fmla="*/ 717550 w 717550"/>
              <a:gd name="connsiteY2" fmla="*/ 400718 h 400718"/>
              <a:gd name="connsiteX0" fmla="*/ 0 w 717550"/>
              <a:gd name="connsiteY0" fmla="*/ 142760 h 409460"/>
              <a:gd name="connsiteX1" fmla="*/ 514350 w 717550"/>
              <a:gd name="connsiteY1" fmla="*/ 47510 h 409460"/>
              <a:gd name="connsiteX2" fmla="*/ 717550 w 717550"/>
              <a:gd name="connsiteY2" fmla="*/ 409460 h 409460"/>
              <a:gd name="connsiteX0" fmla="*/ 0 w 717550"/>
              <a:gd name="connsiteY0" fmla="*/ 137335 h 404035"/>
              <a:gd name="connsiteX1" fmla="*/ 514350 w 717550"/>
              <a:gd name="connsiteY1" fmla="*/ 42085 h 404035"/>
              <a:gd name="connsiteX2" fmla="*/ 717550 w 717550"/>
              <a:gd name="connsiteY2" fmla="*/ 404035 h 404035"/>
              <a:gd name="connsiteX0" fmla="*/ 0 w 717550"/>
              <a:gd name="connsiteY0" fmla="*/ 129048 h 395748"/>
              <a:gd name="connsiteX1" fmla="*/ 495300 w 717550"/>
              <a:gd name="connsiteY1" fmla="*/ 46498 h 395748"/>
              <a:gd name="connsiteX2" fmla="*/ 717550 w 717550"/>
              <a:gd name="connsiteY2" fmla="*/ 395748 h 395748"/>
              <a:gd name="connsiteX0" fmla="*/ 0 w 717550"/>
              <a:gd name="connsiteY0" fmla="*/ 115645 h 382345"/>
              <a:gd name="connsiteX1" fmla="*/ 495300 w 717550"/>
              <a:gd name="connsiteY1" fmla="*/ 33095 h 382345"/>
              <a:gd name="connsiteX2" fmla="*/ 717550 w 717550"/>
              <a:gd name="connsiteY2" fmla="*/ 382345 h 382345"/>
              <a:gd name="connsiteX0" fmla="*/ 0 w 717550"/>
              <a:gd name="connsiteY0" fmla="*/ 120957 h 387657"/>
              <a:gd name="connsiteX1" fmla="*/ 495300 w 717550"/>
              <a:gd name="connsiteY1" fmla="*/ 38407 h 387657"/>
              <a:gd name="connsiteX2" fmla="*/ 717550 w 717550"/>
              <a:gd name="connsiteY2" fmla="*/ 387657 h 387657"/>
            </a:gdLst>
            <a:ahLst/>
            <a:cxnLst>
              <a:cxn ang="0">
                <a:pos x="connsiteX0" y="connsiteY0"/>
              </a:cxn>
              <a:cxn ang="0">
                <a:pos x="connsiteX1" y="connsiteY1"/>
              </a:cxn>
              <a:cxn ang="0">
                <a:pos x="connsiteX2" y="connsiteY2"/>
              </a:cxn>
            </a:cxnLst>
            <a:rect l="l" t="t" r="r" b="b"/>
            <a:pathLst>
              <a:path w="717550" h="387657">
                <a:moveTo>
                  <a:pt x="0" y="120957"/>
                </a:moveTo>
                <a:cubicBezTo>
                  <a:pt x="133615" y="-36470"/>
                  <a:pt x="388409" y="-12393"/>
                  <a:pt x="495300" y="38407"/>
                </a:cubicBezTo>
                <a:cubicBezTo>
                  <a:pt x="602191" y="89207"/>
                  <a:pt x="698500" y="221499"/>
                  <a:pt x="717550" y="387657"/>
                </a:cubicBezTo>
              </a:path>
            </a:pathLst>
          </a:custGeom>
          <a:noFill/>
          <a:ln w="28575">
            <a:solidFill>
              <a:srgbClr val="8757E5"/>
            </a:solidFill>
            <a:headEnd type="none"/>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16593" y="3586158"/>
            <a:ext cx="2378154" cy="1681249"/>
          </a:xfrm>
          <a:prstGeom prst="rect">
            <a:avLst/>
          </a:prstGeom>
          <a:effectLst>
            <a:outerShdw blurRad="63500" sx="102000" sy="102000" algn="ctr" rotWithShape="0">
              <a:prstClr val="black">
                <a:alpha val="40000"/>
              </a:prstClr>
            </a:outerShdw>
          </a:effectLst>
        </p:spPr>
      </p:pic>
      <p:pic>
        <p:nvPicPr>
          <p:cNvPr id="2" name="Picture 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647122" y="4223026"/>
            <a:ext cx="2378154" cy="1681249"/>
          </a:xfrm>
          <a:prstGeom prst="rect">
            <a:avLst/>
          </a:prstGeom>
          <a:effectLst>
            <a:outerShdw blurRad="63500" sx="102000" sy="102000" algn="ctr" rotWithShape="0">
              <a:prstClr val="black">
                <a:alpha val="40000"/>
              </a:prstClr>
            </a:outerShdw>
          </a:effectLst>
        </p:spPr>
      </p:pic>
      <p:sp>
        <p:nvSpPr>
          <p:cNvPr id="25" name="TextBox 24"/>
          <p:cNvSpPr txBox="1"/>
          <p:nvPr/>
        </p:nvSpPr>
        <p:spPr>
          <a:xfrm>
            <a:off x="635089" y="227044"/>
            <a:ext cx="4466055" cy="1323439"/>
          </a:xfrm>
          <a:prstGeom prst="rect">
            <a:avLst/>
          </a:prstGeom>
          <a:noFill/>
        </p:spPr>
        <p:txBody>
          <a:bodyPr wrap="square" rtlCol="0">
            <a:spAutoFit/>
          </a:bodyPr>
          <a:lstStyle/>
          <a:p>
            <a:r>
              <a:rPr lang="en-GB" sz="4000" dirty="0">
                <a:ln w="19050">
                  <a:noFill/>
                </a:ln>
                <a:solidFill>
                  <a:schemeClr val="bg1"/>
                </a:solidFill>
                <a:latin typeface="BBC Reith Sans Medium" panose="020B0703020204020204" pitchFamily="34" charset="-18"/>
                <a:ea typeface="BBC Reith Sans Medium" panose="020B0703020204020204" pitchFamily="34" charset="-18"/>
                <a:cs typeface="BBC Reith Sans Medium" panose="020B0703020204020204" pitchFamily="34" charset="-18"/>
              </a:rPr>
              <a:t>How Can Bullying Affect People?</a:t>
            </a:r>
          </a:p>
        </p:txBody>
      </p:sp>
    </p:spTree>
    <p:extLst>
      <p:ext uri="{BB962C8B-B14F-4D97-AF65-F5344CB8AC3E}">
        <p14:creationId xmlns:p14="http://schemas.microsoft.com/office/powerpoint/2010/main" val="2148287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wipe(left)">
                                      <p:cBhvr>
                                        <p:cTn id="7" dur="750"/>
                                        <p:tgtEl>
                                          <p:spTgt spid="72"/>
                                        </p:tgtEl>
                                      </p:cBhvr>
                                    </p:animEffect>
                                  </p:childTnLst>
                                </p:cTn>
                              </p:par>
                              <p:par>
                                <p:cTn id="8" presetID="53" presetClass="entr" presetSubtype="16" fill="hold" nodeType="withEffect">
                                  <p:stCondLst>
                                    <p:cond delay="0"/>
                                  </p:stCondLst>
                                  <p:childTnLst>
                                    <p:set>
                                      <p:cBhvr>
                                        <p:cTn id="9" dur="1" fill="hold">
                                          <p:stCondLst>
                                            <p:cond delay="0"/>
                                          </p:stCondLst>
                                        </p:cTn>
                                        <p:tgtEl>
                                          <p:spTgt spid="74"/>
                                        </p:tgtEl>
                                        <p:attrNameLst>
                                          <p:attrName>style.visibility</p:attrName>
                                        </p:attrNameLst>
                                      </p:cBhvr>
                                      <p:to>
                                        <p:strVal val="visible"/>
                                      </p:to>
                                    </p:set>
                                    <p:anim calcmode="lin" valueType="num">
                                      <p:cBhvr>
                                        <p:cTn id="10" dur="750" fill="hold"/>
                                        <p:tgtEl>
                                          <p:spTgt spid="74"/>
                                        </p:tgtEl>
                                        <p:attrNameLst>
                                          <p:attrName>ppt_w</p:attrName>
                                        </p:attrNameLst>
                                      </p:cBhvr>
                                      <p:tavLst>
                                        <p:tav tm="0">
                                          <p:val>
                                            <p:fltVal val="0"/>
                                          </p:val>
                                        </p:tav>
                                        <p:tav tm="100000">
                                          <p:val>
                                            <p:strVal val="#ppt_w"/>
                                          </p:val>
                                        </p:tav>
                                      </p:tavLst>
                                    </p:anim>
                                    <p:anim calcmode="lin" valueType="num">
                                      <p:cBhvr>
                                        <p:cTn id="11" dur="750" fill="hold"/>
                                        <p:tgtEl>
                                          <p:spTgt spid="74"/>
                                        </p:tgtEl>
                                        <p:attrNameLst>
                                          <p:attrName>ppt_h</p:attrName>
                                        </p:attrNameLst>
                                      </p:cBhvr>
                                      <p:tavLst>
                                        <p:tav tm="0">
                                          <p:val>
                                            <p:fltVal val="0"/>
                                          </p:val>
                                        </p:tav>
                                        <p:tav tm="100000">
                                          <p:val>
                                            <p:strVal val="#ppt_h"/>
                                          </p:val>
                                        </p:tav>
                                      </p:tavLst>
                                    </p:anim>
                                    <p:animEffect transition="in" filter="fade">
                                      <p:cBhvr>
                                        <p:cTn id="12" dur="750"/>
                                        <p:tgtEl>
                                          <p:spTgt spid="74"/>
                                        </p:tgtEl>
                                      </p:cBhvr>
                                    </p:animEffect>
                                  </p:childTnLst>
                                </p:cTn>
                              </p:par>
                            </p:childTnLst>
                          </p:cTn>
                        </p:par>
                        <p:par>
                          <p:cTn id="13" fill="hold">
                            <p:stCondLst>
                              <p:cond delay="750"/>
                            </p:stCondLst>
                            <p:childTnLst>
                              <p:par>
                                <p:cTn id="14" presetID="42" presetClass="entr" presetSubtype="0"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1000"/>
                                        <p:tgtEl>
                                          <p:spTgt spid="22"/>
                                        </p:tgtEl>
                                      </p:cBhvr>
                                    </p:animEffect>
                                    <p:anim calcmode="lin" valueType="num">
                                      <p:cBhvr>
                                        <p:cTn id="17" dur="1000" fill="hold"/>
                                        <p:tgtEl>
                                          <p:spTgt spid="22"/>
                                        </p:tgtEl>
                                        <p:attrNameLst>
                                          <p:attrName>ppt_x</p:attrName>
                                        </p:attrNameLst>
                                      </p:cBhvr>
                                      <p:tavLst>
                                        <p:tav tm="0">
                                          <p:val>
                                            <p:strVal val="#ppt_x"/>
                                          </p:val>
                                        </p:tav>
                                        <p:tav tm="100000">
                                          <p:val>
                                            <p:strVal val="#ppt_x"/>
                                          </p:val>
                                        </p:tav>
                                      </p:tavLst>
                                    </p:anim>
                                    <p:anim calcmode="lin" valueType="num">
                                      <p:cBhvr>
                                        <p:cTn id="18" dur="1000" fill="hold"/>
                                        <p:tgtEl>
                                          <p:spTgt spid="22"/>
                                        </p:tgtEl>
                                        <p:attrNameLst>
                                          <p:attrName>ppt_y</p:attrName>
                                        </p:attrNameLst>
                                      </p:cBhvr>
                                      <p:tavLst>
                                        <p:tav tm="0">
                                          <p:val>
                                            <p:strVal val="#ppt_y+.1"/>
                                          </p:val>
                                        </p:tav>
                                        <p:tav tm="100000">
                                          <p:val>
                                            <p:strVal val="#ppt_y"/>
                                          </p:val>
                                        </p:tav>
                                      </p:tavLst>
                                    </p:anim>
                                  </p:childTnLst>
                                </p:cTn>
                              </p:par>
                            </p:childTnLst>
                          </p:cTn>
                        </p:par>
                        <p:par>
                          <p:cTn id="19" fill="hold">
                            <p:stCondLst>
                              <p:cond delay="1750"/>
                            </p:stCondLst>
                            <p:childTnLst>
                              <p:par>
                                <p:cTn id="20" presetID="22" presetClass="entr" presetSubtype="8" fill="hold" grpId="0" nodeType="after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wipe(left)">
                                      <p:cBhvr>
                                        <p:cTn id="22" dur="1000"/>
                                        <p:tgtEl>
                                          <p:spTgt spid="37"/>
                                        </p:tgtEl>
                                      </p:cBhvr>
                                    </p:animEffect>
                                  </p:childTnLst>
                                </p:cTn>
                              </p:par>
                            </p:childTnLst>
                          </p:cTn>
                        </p:par>
                        <p:par>
                          <p:cTn id="23" fill="hold">
                            <p:stCondLst>
                              <p:cond delay="2750"/>
                            </p:stCondLst>
                            <p:childTnLst>
                              <p:par>
                                <p:cTn id="24" presetID="42" presetClass="entr" presetSubtype="0"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62"/>
                                        </p:tgtEl>
                                        <p:attrNameLst>
                                          <p:attrName>style.visibility</p:attrName>
                                        </p:attrNameLst>
                                      </p:cBhvr>
                                      <p:to>
                                        <p:strVal val="visible"/>
                                      </p:to>
                                    </p:set>
                                    <p:animEffect transition="in" filter="wipe(left)">
                                      <p:cBhvr>
                                        <p:cTn id="33" dur="750"/>
                                        <p:tgtEl>
                                          <p:spTgt spid="62"/>
                                        </p:tgtEl>
                                      </p:cBhvr>
                                    </p:animEffect>
                                  </p:childTnLst>
                                </p:cTn>
                              </p:par>
                              <p:par>
                                <p:cTn id="34" presetID="53" presetClass="entr" presetSubtype="16" fill="hold" nodeType="withEffect">
                                  <p:stCondLst>
                                    <p:cond delay="0"/>
                                  </p:stCondLst>
                                  <p:childTnLst>
                                    <p:set>
                                      <p:cBhvr>
                                        <p:cTn id="35" dur="1" fill="hold">
                                          <p:stCondLst>
                                            <p:cond delay="0"/>
                                          </p:stCondLst>
                                        </p:cTn>
                                        <p:tgtEl>
                                          <p:spTgt spid="63"/>
                                        </p:tgtEl>
                                        <p:attrNameLst>
                                          <p:attrName>style.visibility</p:attrName>
                                        </p:attrNameLst>
                                      </p:cBhvr>
                                      <p:to>
                                        <p:strVal val="visible"/>
                                      </p:to>
                                    </p:set>
                                    <p:anim calcmode="lin" valueType="num">
                                      <p:cBhvr>
                                        <p:cTn id="36" dur="750" fill="hold"/>
                                        <p:tgtEl>
                                          <p:spTgt spid="63"/>
                                        </p:tgtEl>
                                        <p:attrNameLst>
                                          <p:attrName>ppt_w</p:attrName>
                                        </p:attrNameLst>
                                      </p:cBhvr>
                                      <p:tavLst>
                                        <p:tav tm="0">
                                          <p:val>
                                            <p:fltVal val="0"/>
                                          </p:val>
                                        </p:tav>
                                        <p:tav tm="100000">
                                          <p:val>
                                            <p:strVal val="#ppt_w"/>
                                          </p:val>
                                        </p:tav>
                                      </p:tavLst>
                                    </p:anim>
                                    <p:anim calcmode="lin" valueType="num">
                                      <p:cBhvr>
                                        <p:cTn id="37" dur="750" fill="hold"/>
                                        <p:tgtEl>
                                          <p:spTgt spid="63"/>
                                        </p:tgtEl>
                                        <p:attrNameLst>
                                          <p:attrName>ppt_h</p:attrName>
                                        </p:attrNameLst>
                                      </p:cBhvr>
                                      <p:tavLst>
                                        <p:tav tm="0">
                                          <p:val>
                                            <p:fltVal val="0"/>
                                          </p:val>
                                        </p:tav>
                                        <p:tav tm="100000">
                                          <p:val>
                                            <p:strVal val="#ppt_h"/>
                                          </p:val>
                                        </p:tav>
                                      </p:tavLst>
                                    </p:anim>
                                    <p:animEffect transition="in" filter="fade">
                                      <p:cBhvr>
                                        <p:cTn id="38" dur="750"/>
                                        <p:tgtEl>
                                          <p:spTgt spid="63"/>
                                        </p:tgtEl>
                                      </p:cBhvr>
                                    </p:animEffect>
                                  </p:childTnLst>
                                </p:cTn>
                              </p:par>
                            </p:childTnLst>
                          </p:cTn>
                        </p:par>
                        <p:par>
                          <p:cTn id="39" fill="hold">
                            <p:stCondLst>
                              <p:cond delay="750"/>
                            </p:stCondLst>
                            <p:childTnLst>
                              <p:par>
                                <p:cTn id="40" presetID="42" presetClass="entr" presetSubtype="0" fill="hold" nodeType="after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fade">
                                      <p:cBhvr>
                                        <p:cTn id="42" dur="1000"/>
                                        <p:tgtEl>
                                          <p:spTgt spid="3"/>
                                        </p:tgtEl>
                                      </p:cBhvr>
                                    </p:animEffect>
                                    <p:anim calcmode="lin" valueType="num">
                                      <p:cBhvr>
                                        <p:cTn id="43" dur="1000" fill="hold"/>
                                        <p:tgtEl>
                                          <p:spTgt spid="3"/>
                                        </p:tgtEl>
                                        <p:attrNameLst>
                                          <p:attrName>ppt_x</p:attrName>
                                        </p:attrNameLst>
                                      </p:cBhvr>
                                      <p:tavLst>
                                        <p:tav tm="0">
                                          <p:val>
                                            <p:strVal val="#ppt_x"/>
                                          </p:val>
                                        </p:tav>
                                        <p:tav tm="100000">
                                          <p:val>
                                            <p:strVal val="#ppt_x"/>
                                          </p:val>
                                        </p:tav>
                                      </p:tavLst>
                                    </p:anim>
                                    <p:anim calcmode="lin" valueType="num">
                                      <p:cBhvr>
                                        <p:cTn id="44" dur="1000" fill="hold"/>
                                        <p:tgtEl>
                                          <p:spTgt spid="3"/>
                                        </p:tgtEl>
                                        <p:attrNameLst>
                                          <p:attrName>ppt_y</p:attrName>
                                        </p:attrNameLst>
                                      </p:cBhvr>
                                      <p:tavLst>
                                        <p:tav tm="0">
                                          <p:val>
                                            <p:strVal val="#ppt_y+.1"/>
                                          </p:val>
                                        </p:tav>
                                        <p:tav tm="100000">
                                          <p:val>
                                            <p:strVal val="#ppt_y"/>
                                          </p:val>
                                        </p:tav>
                                      </p:tavLst>
                                    </p:anim>
                                  </p:childTnLst>
                                </p:cTn>
                              </p:par>
                            </p:childTnLst>
                          </p:cTn>
                        </p:par>
                        <p:par>
                          <p:cTn id="45" fill="hold">
                            <p:stCondLst>
                              <p:cond delay="1750"/>
                            </p:stCondLst>
                            <p:childTnLst>
                              <p:par>
                                <p:cTn id="46" presetID="42" presetClass="entr" presetSubtype="0" fill="hold" nodeType="after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fade">
                                      <p:cBhvr>
                                        <p:cTn id="48" dur="1000"/>
                                        <p:tgtEl>
                                          <p:spTgt spid="2"/>
                                        </p:tgtEl>
                                      </p:cBhvr>
                                    </p:animEffect>
                                    <p:anim calcmode="lin" valueType="num">
                                      <p:cBhvr>
                                        <p:cTn id="49" dur="1000" fill="hold"/>
                                        <p:tgtEl>
                                          <p:spTgt spid="2"/>
                                        </p:tgtEl>
                                        <p:attrNameLst>
                                          <p:attrName>ppt_x</p:attrName>
                                        </p:attrNameLst>
                                      </p:cBhvr>
                                      <p:tavLst>
                                        <p:tav tm="0">
                                          <p:val>
                                            <p:strVal val="#ppt_x"/>
                                          </p:val>
                                        </p:tav>
                                        <p:tav tm="100000">
                                          <p:val>
                                            <p:strVal val="#ppt_x"/>
                                          </p:val>
                                        </p:tav>
                                      </p:tavLst>
                                    </p:anim>
                                    <p:anim calcmode="lin" valueType="num">
                                      <p:cBhvr>
                                        <p:cTn id="5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72" grpId="0" animBg="1"/>
      <p:bldP spid="37" grpId="0" animBg="1"/>
    </p:bldLst>
  </p:timing>
</p:sld>
</file>

<file path=ppt/theme/theme1.xml><?xml version="1.0" encoding="utf-8"?>
<a:theme xmlns:a="http://schemas.openxmlformats.org/drawingml/2006/main" name="Office Theme">
  <a:themeElements>
    <a:clrScheme name="Custom 5">
      <a:dk1>
        <a:srgbClr val="1C1C1C"/>
      </a:dk1>
      <a:lt1>
        <a:sysClr val="window" lastClr="FFFFFF"/>
      </a:lt1>
      <a:dk2>
        <a:srgbClr val="4A4A4A"/>
      </a:dk2>
      <a:lt2>
        <a:srgbClr val="F4F2F2"/>
      </a:lt2>
      <a:accent1>
        <a:srgbClr val="E34192"/>
      </a:accent1>
      <a:accent2>
        <a:srgbClr val="EB8634"/>
      </a:accent2>
      <a:accent3>
        <a:srgbClr val="E6C734"/>
      </a:accent3>
      <a:accent4>
        <a:srgbClr val="79AD42"/>
      </a:accent4>
      <a:accent5>
        <a:srgbClr val="23A7F9"/>
      </a:accent5>
      <a:accent6>
        <a:srgbClr val="954EBE"/>
      </a:accent6>
      <a:hlink>
        <a:srgbClr val="1B1464"/>
      </a:hlink>
      <a:folHlink>
        <a:srgbClr val="1B1464"/>
      </a:folHlink>
    </a:clrScheme>
    <a:fontScheme name="Custom 1">
      <a:majorFont>
        <a:latin typeface="BBC Reith Sans XBold"/>
        <a:ea typeface=""/>
        <a:cs typeface=""/>
      </a:majorFont>
      <a:minorFont>
        <a:latin typeface="BBC Reith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18A0DB"/>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owerPoint Template.potx" id="{8C058020-CE1A-4275-96FF-3E9B179AFEF1}" vid="{BE2BE99D-79A1-4F73-BB89-E052F53DA92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PowerPoint Template</Template>
  <TotalTime>953</TotalTime>
  <Words>1306</Words>
  <Application>Microsoft Macintosh PowerPoint</Application>
  <PresentationFormat>On-screen Show (4:3)</PresentationFormat>
  <Paragraphs>130</Paragraphs>
  <Slides>20</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20</vt:i4>
      </vt:variant>
    </vt:vector>
  </HeadingPairs>
  <TitlesOfParts>
    <vt:vector size="27" baseType="lpstr">
      <vt:lpstr>Twinkl</vt:lpstr>
      <vt:lpstr>Calibri</vt:lpstr>
      <vt:lpstr>BBC Reith Sans Medium</vt:lpstr>
      <vt:lpstr>Arial</vt:lpstr>
      <vt:lpstr>BBC Reith Sans XBold</vt:lpstr>
      <vt:lpstr>BBC Reith Sans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Ana Moarcas</dc:creator>
  <cp:lastModifiedBy>Joanne Wozencroft</cp:lastModifiedBy>
  <cp:revision>68</cp:revision>
  <dcterms:created xsi:type="dcterms:W3CDTF">2021-11-01T12:34:28Z</dcterms:created>
  <dcterms:modified xsi:type="dcterms:W3CDTF">2021-11-09T11:43:33Z</dcterms:modified>
</cp:coreProperties>
</file>